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0287000" cy="6858000" type="35mm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FFFF"/>
    <a:srgbClr val="66FFFF"/>
    <a:srgbClr val="CCECFF"/>
    <a:srgbClr val="99CCFF"/>
    <a:srgbClr val="FFCCFF"/>
    <a:srgbClr val="FFFF66"/>
    <a:srgbClr val="99FFCC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300" y="-10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03263"/>
            <a:ext cx="5210175" cy="3473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4438" y="76200"/>
            <a:ext cx="24193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88" y="76200"/>
            <a:ext cx="71056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88" y="1828800"/>
            <a:ext cx="4762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288" y="1828800"/>
            <a:ext cx="47625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0340975" cy="18415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76200"/>
            <a:ext cx="87439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828800"/>
            <a:ext cx="96774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bg2"/>
          </a:solidFill>
          <a:latin typeface="Cooper Blac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Ø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w"/>
        <a:defRPr sz="3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resonance%20-%20glass.av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wave%20-%20longitudinal.a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C:\My%20Documents\Christy's%20Stuff\Teaching%20Stuff\Media\Doppler-Supersonic.avi" TargetMode="External"/><Relationship Id="rId7" Type="http://schemas.openxmlformats.org/officeDocument/2006/relationships/image" Target="../media/image10.png"/><Relationship Id="rId2" Type="http://schemas.openxmlformats.org/officeDocument/2006/relationships/video" Target="file:///C:\My%20Documents\Christy's%20Stuff\Teaching%20Stuff\Media\Doppler-point.avi" TargetMode="External"/><Relationship Id="rId1" Type="http://schemas.openxmlformats.org/officeDocument/2006/relationships/video" Target="file:///C:\My%20Documents\Christy's%20Stuff\Teaching%20Stuff\Media\Doppler-Slow.avi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00100" y="62484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43300" y="6248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00100" y="6248400"/>
            <a:ext cx="2133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543300" y="6248400"/>
            <a:ext cx="3200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Waves </a:t>
            </a:r>
            <a:r>
              <a:rPr lang="en-US" dirty="0"/>
              <a:t>&amp; Sound</a:t>
            </a:r>
            <a:endParaRPr lang="en-US" sz="6000" dirty="0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827213" y="1960563"/>
            <a:ext cx="7164387" cy="4217987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800" b="1" dirty="0" smtClean="0"/>
              <a:t>The </a:t>
            </a:r>
            <a:r>
              <a:rPr lang="en-US" sz="3800" b="1" dirty="0"/>
              <a:t>Nature of Sound</a:t>
            </a:r>
            <a:endParaRPr lang="en-US" sz="3000" dirty="0"/>
          </a:p>
          <a:p>
            <a:pPr marL="977900" lvl="1" indent="-45720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/>
              <a:t>Speed of Sound</a:t>
            </a:r>
          </a:p>
          <a:p>
            <a:pPr marL="977900" lvl="1" indent="-45720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/>
              <a:t>Human hearing</a:t>
            </a:r>
          </a:p>
          <a:p>
            <a:pPr marL="977900" lvl="1" indent="-45720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/>
              <a:t>Doppler effect</a:t>
            </a:r>
          </a:p>
          <a:p>
            <a:pPr marL="977900" lvl="1" indent="-457200">
              <a:spcBef>
                <a:spcPct val="1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/>
              <a:t>Seeing with sound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2" cstate="print"/>
          <a:srcRect b="13792"/>
          <a:stretch>
            <a:fillRect/>
          </a:stretch>
        </p:blipFill>
        <p:spPr bwMode="auto">
          <a:xfrm>
            <a:off x="0" y="5270500"/>
            <a:ext cx="10340975" cy="15875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/>
              <a:t>Music vs. Noise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Music</a:t>
            </a:r>
            <a:endParaRPr lang="en-US"/>
          </a:p>
          <a:p>
            <a:pPr lvl="1"/>
            <a:r>
              <a:rPr lang="en-US"/>
              <a:t>specific pitches and sound quality</a:t>
            </a:r>
          </a:p>
          <a:p>
            <a:pPr lvl="1"/>
            <a:r>
              <a:rPr lang="en-US"/>
              <a:t>regular pattern</a:t>
            </a:r>
          </a:p>
          <a:p>
            <a:pPr>
              <a:spcBef>
                <a:spcPct val="60000"/>
              </a:spcBef>
            </a:pPr>
            <a:r>
              <a:rPr lang="en-US" b="1"/>
              <a:t>Noise</a:t>
            </a:r>
            <a:endParaRPr lang="en-US"/>
          </a:p>
          <a:p>
            <a:pPr lvl="1"/>
            <a:r>
              <a:rPr lang="en-US"/>
              <a:t>no definite pitch</a:t>
            </a:r>
          </a:p>
          <a:p>
            <a:pPr lvl="1"/>
            <a:r>
              <a:rPr lang="en-US"/>
              <a:t>no set pattern</a:t>
            </a:r>
          </a:p>
        </p:txBody>
      </p:sp>
      <p:graphicFrame>
        <p:nvGraphicFramePr>
          <p:cNvPr id="38912" name="Object 2048"/>
          <p:cNvGraphicFramePr>
            <a:graphicFrameLocks noChangeAspect="1"/>
          </p:cNvGraphicFramePr>
          <p:nvPr/>
        </p:nvGraphicFramePr>
        <p:xfrm>
          <a:off x="6783388" y="3149600"/>
          <a:ext cx="2984500" cy="931863"/>
        </p:xfrm>
        <a:graphic>
          <a:graphicData uri="http://schemas.openxmlformats.org/presentationml/2006/ole">
            <p:oleObj spid="_x0000_s38914" name="Photo Editor Photo" r:id="rId3" imgW="2400635" imgH="1066667" progId="MSPhotoEd.3">
              <p:embed/>
            </p:oleObj>
          </a:graphicData>
        </a:graphic>
      </p:graphicFrame>
      <p:graphicFrame>
        <p:nvGraphicFramePr>
          <p:cNvPr id="38913" name="Object 2049"/>
          <p:cNvGraphicFramePr>
            <a:graphicFrameLocks noChangeAspect="1"/>
          </p:cNvGraphicFramePr>
          <p:nvPr/>
        </p:nvGraphicFramePr>
        <p:xfrm>
          <a:off x="6916738" y="4911725"/>
          <a:ext cx="2759075" cy="1492250"/>
        </p:xfrm>
        <a:graphic>
          <a:graphicData uri="http://schemas.openxmlformats.org/presentationml/2006/ole">
            <p:oleObj spid="_x0000_s38915" name="Photo Editor Photo" r:id="rId4" imgW="2219635" imgH="1200318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/>
              <a:t>Resonance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28800"/>
            <a:ext cx="7023100" cy="4724400"/>
          </a:xfrm>
        </p:spPr>
        <p:txBody>
          <a:bodyPr/>
          <a:lstStyle/>
          <a:p>
            <a:r>
              <a:rPr lang="en-US" b="1"/>
              <a:t>Forced Vibration</a:t>
            </a:r>
            <a:endParaRPr lang="en-US"/>
          </a:p>
          <a:p>
            <a:pPr lvl="1"/>
            <a:r>
              <a:rPr lang="en-US"/>
              <a:t>when one vibrating object forces another object to vibrate at the same frequency</a:t>
            </a:r>
          </a:p>
          <a:p>
            <a:pPr lvl="1"/>
            <a:r>
              <a:rPr lang="en-US"/>
              <a:t>results in a louder sound because a greater surface area is vibrating</a:t>
            </a:r>
          </a:p>
          <a:p>
            <a:pPr lvl="1"/>
            <a:r>
              <a:rPr lang="en-US"/>
              <a:t>used in guitars, pianos, etc.</a:t>
            </a:r>
          </a:p>
        </p:txBody>
      </p:sp>
      <p:graphicFrame>
        <p:nvGraphicFramePr>
          <p:cNvPr id="39936" name="Object 2048"/>
          <p:cNvGraphicFramePr>
            <a:graphicFrameLocks noChangeAspect="1"/>
          </p:cNvGraphicFramePr>
          <p:nvPr/>
        </p:nvGraphicFramePr>
        <p:xfrm>
          <a:off x="7342188" y="2225675"/>
          <a:ext cx="2790825" cy="4286250"/>
        </p:xfrm>
        <a:graphic>
          <a:graphicData uri="http://schemas.openxmlformats.org/presentationml/2006/ole">
            <p:oleObj spid="_x0000_s39938" name="Clip" r:id="rId3" imgW="2790476" imgH="4285714" progId="MS_ClipArt_Gallery.5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</a:t>
            </a:r>
            <a:r>
              <a:rPr lang="en-US" dirty="0"/>
              <a:t>Resonance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2235200"/>
            <a:ext cx="5803900" cy="4318000"/>
          </a:xfrm>
        </p:spPr>
        <p:txBody>
          <a:bodyPr/>
          <a:lstStyle/>
          <a:p>
            <a:r>
              <a:rPr lang="en-US" b="1"/>
              <a:t>Resonance</a:t>
            </a:r>
            <a:endParaRPr lang="en-US"/>
          </a:p>
          <a:p>
            <a:pPr lvl="1"/>
            <a:r>
              <a:rPr lang="en-US"/>
              <a:t>special case of forced vibration</a:t>
            </a:r>
          </a:p>
          <a:p>
            <a:pPr lvl="1"/>
            <a:r>
              <a:rPr lang="en-US"/>
              <a:t>object is induced to vibrate at its natural frequency</a:t>
            </a:r>
          </a:p>
        </p:txBody>
      </p:sp>
      <p:pic>
        <p:nvPicPr>
          <p:cNvPr id="32772" name="resonance - glass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8213" y="2709863"/>
            <a:ext cx="3810000" cy="2857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327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2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327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Speed of Sound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344 m/s in air at 20°C</a:t>
            </a:r>
          </a:p>
          <a:p>
            <a:r>
              <a:rPr lang="en-US" u="sng" dirty="0"/>
              <a:t>Depends 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Type of medium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travels better through liquids and solids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can’t travel through a vacuum</a:t>
            </a:r>
          </a:p>
          <a:p>
            <a:pPr lvl="1"/>
            <a:r>
              <a:rPr lang="en-US" dirty="0"/>
              <a:t>Temperature of medium</a:t>
            </a:r>
          </a:p>
          <a:p>
            <a:pPr lvl="2"/>
            <a:r>
              <a:rPr lang="en-US" dirty="0"/>
              <a:t>travels faster at higher temps</a:t>
            </a:r>
          </a:p>
        </p:txBody>
      </p:sp>
      <p:pic>
        <p:nvPicPr>
          <p:cNvPr id="19461" name="wave - longitudinal.avi">
            <a:hlinkClick r:id="" action="ppaction://ole?verb=0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4750" y="2108200"/>
            <a:ext cx="2814638" cy="131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461"/>
                </p:tgtEl>
              </p:cMediaNode>
            </p:vide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1" dur="1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Human Hearing</a:t>
            </a:r>
          </a:p>
        </p:txBody>
      </p:sp>
      <p:pic>
        <p:nvPicPr>
          <p:cNvPr id="20486" name="Picture 6" descr="C:\My Documents\Christy's Stuff\Teaching Stuff\Media\sound - human ear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2650" y="2305050"/>
            <a:ext cx="6694488" cy="39497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487" name="AutoShape 7"/>
          <p:cNvSpPr>
            <a:spLocks noChangeAspect="1" noChangeArrowheads="1"/>
          </p:cNvSpPr>
          <p:nvPr/>
        </p:nvSpPr>
        <p:spPr bwMode="auto">
          <a:xfrm>
            <a:off x="0" y="1943100"/>
            <a:ext cx="33401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sound wave</a:t>
            </a:r>
          </a:p>
        </p:txBody>
      </p:sp>
      <p:sp>
        <p:nvSpPr>
          <p:cNvPr id="20488" name="AutoShape 8"/>
          <p:cNvSpPr>
            <a:spLocks noChangeAspect="1" noChangeArrowheads="1"/>
          </p:cNvSpPr>
          <p:nvPr/>
        </p:nvSpPr>
        <p:spPr bwMode="auto">
          <a:xfrm>
            <a:off x="0" y="3238500"/>
            <a:ext cx="33401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2800" dirty="0">
                <a:latin typeface="Arial" charset="0"/>
              </a:rPr>
              <a:t>vibrates ear drum</a:t>
            </a:r>
          </a:p>
        </p:txBody>
      </p:sp>
      <p:sp>
        <p:nvSpPr>
          <p:cNvPr id="20489" name="AutoShape 9"/>
          <p:cNvSpPr>
            <a:spLocks noChangeAspect="1" noChangeArrowheads="1"/>
          </p:cNvSpPr>
          <p:nvPr/>
        </p:nvSpPr>
        <p:spPr bwMode="auto">
          <a:xfrm>
            <a:off x="0" y="4533900"/>
            <a:ext cx="33401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2800" dirty="0">
                <a:latin typeface="Arial" charset="0"/>
              </a:rPr>
              <a:t>amplified by bones</a:t>
            </a:r>
          </a:p>
        </p:txBody>
      </p:sp>
      <p:sp>
        <p:nvSpPr>
          <p:cNvPr id="20490" name="AutoShape 10"/>
          <p:cNvSpPr>
            <a:spLocks noChangeAspect="1" noChangeArrowheads="1"/>
          </p:cNvSpPr>
          <p:nvPr/>
        </p:nvSpPr>
        <p:spPr bwMode="auto">
          <a:xfrm>
            <a:off x="0" y="5829300"/>
            <a:ext cx="3340100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buClr>
                <a:schemeClr val="accent2"/>
              </a:buClr>
              <a:buSzPct val="100000"/>
              <a:buFont typeface="Wingdings" pitchFamily="2" charset="2"/>
              <a:buNone/>
            </a:pPr>
            <a:r>
              <a:rPr lang="en-US" sz="2800" dirty="0">
                <a:latin typeface="Arial" charset="0"/>
              </a:rPr>
              <a:t>converted to nerve impulses in cochlea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1665288" y="2527300"/>
            <a:ext cx="3175" cy="685800"/>
          </a:xfrm>
          <a:prstGeom prst="line">
            <a:avLst/>
          </a:prstGeom>
          <a:noFill/>
          <a:ln w="38100" cap="rnd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1665288" y="3822700"/>
            <a:ext cx="3175" cy="685800"/>
          </a:xfrm>
          <a:prstGeom prst="line">
            <a:avLst/>
          </a:prstGeom>
          <a:noFill/>
          <a:ln w="76200" cap="rnd">
            <a:solidFill>
              <a:schemeClr val="hlink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1665288" y="5118100"/>
            <a:ext cx="3175" cy="68580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 autoUpdateAnimBg="0" advAuto="0"/>
      <p:bldP spid="20488" grpId="0" build="p" autoUpdateAnimBg="0" advAuto="0"/>
      <p:bldP spid="20489" grpId="0" build="p" autoUpdateAnimBg="0" advAuto="0"/>
      <p:bldP spid="20490" grpId="0" build="p" autoUpdateAnimBg="0" advAuto="0"/>
      <p:bldP spid="20492" grpId="0" animBg="1"/>
      <p:bldP spid="20493" grpId="0" animBg="1"/>
      <p:bldP spid="204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Human Hearing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28800"/>
            <a:ext cx="3962400" cy="4724400"/>
          </a:xfrm>
        </p:spPr>
        <p:txBody>
          <a:bodyPr/>
          <a:lstStyle/>
          <a:p>
            <a:r>
              <a:rPr lang="en-US" b="1" dirty="0"/>
              <a:t>Pitch</a:t>
            </a:r>
            <a:endParaRPr lang="en-US" dirty="0"/>
          </a:p>
          <a:p>
            <a:pPr lvl="1">
              <a:spcBef>
                <a:spcPct val="10000"/>
              </a:spcBef>
            </a:pPr>
            <a:r>
              <a:rPr lang="en-US" dirty="0"/>
              <a:t>highness or lowness of a sound</a:t>
            </a:r>
          </a:p>
          <a:p>
            <a:pPr lvl="1">
              <a:spcBef>
                <a:spcPct val="10000"/>
              </a:spcBef>
            </a:pPr>
            <a:r>
              <a:rPr lang="en-US" dirty="0"/>
              <a:t>depends on frequency of sound wave</a:t>
            </a:r>
          </a:p>
          <a:p>
            <a:pPr lvl="1">
              <a:spcBef>
                <a:spcPct val="10000"/>
              </a:spcBef>
            </a:pPr>
            <a:r>
              <a:rPr lang="en-US" dirty="0"/>
              <a:t>human range: 20 - 20,000 Hz</a:t>
            </a:r>
          </a:p>
        </p:txBody>
      </p:sp>
      <p:pic>
        <p:nvPicPr>
          <p:cNvPr id="22532" name="Picture 4" descr="C:\My Documents\Christy's Stuff\Teaching Stuff\Media\sound - hearing rang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0863" y="2200275"/>
            <a:ext cx="5799137" cy="431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5168900" y="3505200"/>
            <a:ext cx="4686300" cy="1485900"/>
            <a:chOff x="3256" y="2208"/>
            <a:chExt cx="2952" cy="936"/>
          </a:xfrm>
        </p:grpSpPr>
        <p:sp>
          <p:nvSpPr>
            <p:cNvPr id="22533" name="Line 5"/>
            <p:cNvSpPr>
              <a:spLocks noChangeShapeType="1"/>
            </p:cNvSpPr>
            <p:nvPr/>
          </p:nvSpPr>
          <p:spPr bwMode="auto">
            <a:xfrm>
              <a:off x="3256" y="2208"/>
              <a:ext cx="295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256" y="3144"/>
              <a:ext cx="295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324600" y="2617788"/>
            <a:ext cx="2439988" cy="4572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Arial" charset="0"/>
              </a:rPr>
              <a:t>ultrasonic waves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376988" y="5043488"/>
            <a:ext cx="2338387" cy="4572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Arial" charset="0"/>
              </a:rPr>
              <a:t>subsonic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  <p:bldP spid="22535" grpId="0" autoUpdateAnimBg="0"/>
      <p:bldP spid="2253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Human Hearing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Intensity</a:t>
            </a:r>
            <a:endParaRPr lang="en-US"/>
          </a:p>
          <a:p>
            <a:pPr lvl="1"/>
            <a:r>
              <a:rPr lang="en-US"/>
              <a:t>volume of sound</a:t>
            </a:r>
          </a:p>
          <a:p>
            <a:pPr lvl="1"/>
            <a:r>
              <a:rPr lang="en-US"/>
              <a:t>depends on energy (amplitude) of sound wave</a:t>
            </a:r>
          </a:p>
          <a:p>
            <a:pPr lvl="1"/>
            <a:r>
              <a:rPr lang="en-US"/>
              <a:t>measured in decibels (dB)</a:t>
            </a:r>
          </a:p>
          <a:p>
            <a:pPr lvl="1"/>
            <a:endParaRPr lang="en-US"/>
          </a:p>
        </p:txBody>
      </p: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2765425" y="5053013"/>
            <a:ext cx="4754563" cy="1614487"/>
            <a:chOff x="2131" y="3199"/>
            <a:chExt cx="2499" cy="841"/>
          </a:xfrm>
        </p:grpSpPr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2131" y="3625"/>
              <a:ext cx="2499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2495" y="3199"/>
              <a:ext cx="1709" cy="841"/>
              <a:chOff x="2839" y="2079"/>
              <a:chExt cx="1709" cy="841"/>
            </a:xfrm>
          </p:grpSpPr>
          <p:sp>
            <p:nvSpPr>
              <p:cNvPr id="23559" name="Freeform 7"/>
              <p:cNvSpPr>
                <a:spLocks/>
              </p:cNvSpPr>
              <p:nvPr/>
            </p:nvSpPr>
            <p:spPr bwMode="auto">
              <a:xfrm>
                <a:off x="2839" y="2362"/>
                <a:ext cx="317" cy="295"/>
              </a:xfrm>
              <a:custGeom>
                <a:avLst/>
                <a:gdLst/>
                <a:ahLst/>
                <a:cxnLst>
                  <a:cxn ang="0">
                    <a:pos x="0" y="281"/>
                  </a:cxn>
                  <a:cxn ang="0">
                    <a:pos x="8" y="231"/>
                  </a:cxn>
                  <a:cxn ang="0">
                    <a:pos x="20" y="181"/>
                  </a:cxn>
                  <a:cxn ang="0">
                    <a:pos x="30" y="144"/>
                  </a:cxn>
                  <a:cxn ang="0">
                    <a:pos x="45" y="127"/>
                  </a:cxn>
                  <a:cxn ang="0">
                    <a:pos x="60" y="115"/>
                  </a:cxn>
                  <a:cxn ang="0">
                    <a:pos x="76" y="113"/>
                  </a:cxn>
                  <a:cxn ang="0">
                    <a:pos x="96" y="117"/>
                  </a:cxn>
                  <a:cxn ang="0">
                    <a:pos x="112" y="133"/>
                  </a:cxn>
                  <a:cxn ang="0">
                    <a:pos x="122" y="154"/>
                  </a:cxn>
                  <a:cxn ang="0">
                    <a:pos x="129" y="182"/>
                  </a:cxn>
                  <a:cxn ang="0">
                    <a:pos x="161" y="365"/>
                  </a:cxn>
                  <a:cxn ang="0">
                    <a:pos x="170" y="393"/>
                  </a:cxn>
                  <a:cxn ang="0">
                    <a:pos x="177" y="411"/>
                  </a:cxn>
                  <a:cxn ang="0">
                    <a:pos x="197" y="424"/>
                  </a:cxn>
                  <a:cxn ang="0">
                    <a:pos x="216" y="426"/>
                  </a:cxn>
                  <a:cxn ang="0">
                    <a:pos x="233" y="417"/>
                  </a:cxn>
                  <a:cxn ang="0">
                    <a:pos x="244" y="395"/>
                  </a:cxn>
                  <a:cxn ang="0">
                    <a:pos x="252" y="365"/>
                  </a:cxn>
                  <a:cxn ang="0">
                    <a:pos x="296" y="96"/>
                  </a:cxn>
                  <a:cxn ang="0">
                    <a:pos x="303" y="57"/>
                  </a:cxn>
                  <a:cxn ang="0">
                    <a:pos x="311" y="32"/>
                  </a:cxn>
                  <a:cxn ang="0">
                    <a:pos x="322" y="13"/>
                  </a:cxn>
                  <a:cxn ang="0">
                    <a:pos x="334" y="4"/>
                  </a:cxn>
                  <a:cxn ang="0">
                    <a:pos x="353" y="0"/>
                  </a:cxn>
                  <a:cxn ang="0">
                    <a:pos x="375" y="5"/>
                  </a:cxn>
                  <a:cxn ang="0">
                    <a:pos x="390" y="28"/>
                  </a:cxn>
                  <a:cxn ang="0">
                    <a:pos x="399" y="47"/>
                  </a:cxn>
                  <a:cxn ang="0">
                    <a:pos x="406" y="75"/>
                  </a:cxn>
                  <a:cxn ang="0">
                    <a:pos x="473" y="507"/>
                  </a:cxn>
                  <a:cxn ang="0">
                    <a:pos x="481" y="543"/>
                  </a:cxn>
                  <a:cxn ang="0">
                    <a:pos x="493" y="573"/>
                  </a:cxn>
                  <a:cxn ang="0">
                    <a:pos x="507" y="585"/>
                  </a:cxn>
                  <a:cxn ang="0">
                    <a:pos x="530" y="590"/>
                  </a:cxn>
                  <a:cxn ang="0">
                    <a:pos x="549" y="572"/>
                  </a:cxn>
                  <a:cxn ang="0">
                    <a:pos x="560" y="546"/>
                  </a:cxn>
                  <a:cxn ang="0">
                    <a:pos x="570" y="509"/>
                  </a:cxn>
                  <a:cxn ang="0">
                    <a:pos x="635" y="117"/>
                  </a:cxn>
                </a:cxnLst>
                <a:rect l="0" t="0" r="r" b="b"/>
                <a:pathLst>
                  <a:path w="635" h="590">
                    <a:moveTo>
                      <a:pt x="0" y="281"/>
                    </a:moveTo>
                    <a:lnTo>
                      <a:pt x="8" y="231"/>
                    </a:lnTo>
                    <a:lnTo>
                      <a:pt x="20" y="181"/>
                    </a:lnTo>
                    <a:lnTo>
                      <a:pt x="30" y="144"/>
                    </a:lnTo>
                    <a:lnTo>
                      <a:pt x="45" y="127"/>
                    </a:lnTo>
                    <a:lnTo>
                      <a:pt x="60" y="115"/>
                    </a:lnTo>
                    <a:lnTo>
                      <a:pt x="76" y="113"/>
                    </a:lnTo>
                    <a:lnTo>
                      <a:pt x="96" y="117"/>
                    </a:lnTo>
                    <a:lnTo>
                      <a:pt x="112" y="133"/>
                    </a:lnTo>
                    <a:lnTo>
                      <a:pt x="122" y="154"/>
                    </a:lnTo>
                    <a:lnTo>
                      <a:pt x="129" y="182"/>
                    </a:lnTo>
                    <a:lnTo>
                      <a:pt x="161" y="365"/>
                    </a:lnTo>
                    <a:lnTo>
                      <a:pt x="170" y="393"/>
                    </a:lnTo>
                    <a:lnTo>
                      <a:pt x="177" y="411"/>
                    </a:lnTo>
                    <a:lnTo>
                      <a:pt x="197" y="424"/>
                    </a:lnTo>
                    <a:lnTo>
                      <a:pt x="216" y="426"/>
                    </a:lnTo>
                    <a:lnTo>
                      <a:pt x="233" y="417"/>
                    </a:lnTo>
                    <a:lnTo>
                      <a:pt x="244" y="395"/>
                    </a:lnTo>
                    <a:lnTo>
                      <a:pt x="252" y="365"/>
                    </a:lnTo>
                    <a:lnTo>
                      <a:pt x="296" y="96"/>
                    </a:lnTo>
                    <a:lnTo>
                      <a:pt x="303" y="57"/>
                    </a:lnTo>
                    <a:lnTo>
                      <a:pt x="311" y="32"/>
                    </a:lnTo>
                    <a:lnTo>
                      <a:pt x="322" y="13"/>
                    </a:lnTo>
                    <a:lnTo>
                      <a:pt x="334" y="4"/>
                    </a:lnTo>
                    <a:lnTo>
                      <a:pt x="353" y="0"/>
                    </a:lnTo>
                    <a:lnTo>
                      <a:pt x="375" y="5"/>
                    </a:lnTo>
                    <a:lnTo>
                      <a:pt x="390" y="28"/>
                    </a:lnTo>
                    <a:lnTo>
                      <a:pt x="399" y="47"/>
                    </a:lnTo>
                    <a:lnTo>
                      <a:pt x="406" y="75"/>
                    </a:lnTo>
                    <a:lnTo>
                      <a:pt x="473" y="507"/>
                    </a:lnTo>
                    <a:lnTo>
                      <a:pt x="481" y="543"/>
                    </a:lnTo>
                    <a:lnTo>
                      <a:pt x="493" y="573"/>
                    </a:lnTo>
                    <a:lnTo>
                      <a:pt x="507" y="585"/>
                    </a:lnTo>
                    <a:lnTo>
                      <a:pt x="530" y="590"/>
                    </a:lnTo>
                    <a:lnTo>
                      <a:pt x="549" y="572"/>
                    </a:lnTo>
                    <a:lnTo>
                      <a:pt x="560" y="546"/>
                    </a:lnTo>
                    <a:lnTo>
                      <a:pt x="570" y="509"/>
                    </a:lnTo>
                    <a:lnTo>
                      <a:pt x="635" y="117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Freeform 8"/>
              <p:cNvSpPr>
                <a:spLocks/>
              </p:cNvSpPr>
              <p:nvPr/>
            </p:nvSpPr>
            <p:spPr bwMode="auto">
              <a:xfrm>
                <a:off x="3156" y="2079"/>
                <a:ext cx="541" cy="841"/>
              </a:xfrm>
              <a:custGeom>
                <a:avLst/>
                <a:gdLst/>
                <a:ahLst/>
                <a:cxnLst>
                  <a:cxn ang="0">
                    <a:pos x="0" y="687"/>
                  </a:cxn>
                  <a:cxn ang="0">
                    <a:pos x="56" y="371"/>
                  </a:cxn>
                  <a:cxn ang="0">
                    <a:pos x="63" y="346"/>
                  </a:cxn>
                  <a:cxn ang="0">
                    <a:pos x="81" y="332"/>
                  </a:cxn>
                  <a:cxn ang="0">
                    <a:pos x="96" y="328"/>
                  </a:cxn>
                  <a:cxn ang="0">
                    <a:pos x="121" y="332"/>
                  </a:cxn>
                  <a:cxn ang="0">
                    <a:pos x="133" y="347"/>
                  </a:cxn>
                  <a:cxn ang="0">
                    <a:pos x="140" y="371"/>
                  </a:cxn>
                  <a:cxn ang="0">
                    <a:pos x="272" y="1285"/>
                  </a:cxn>
                  <a:cxn ang="0">
                    <a:pos x="284" y="1333"/>
                  </a:cxn>
                  <a:cxn ang="0">
                    <a:pos x="296" y="1350"/>
                  </a:cxn>
                  <a:cxn ang="0">
                    <a:pos x="317" y="1358"/>
                  </a:cxn>
                  <a:cxn ang="0">
                    <a:pos x="333" y="1363"/>
                  </a:cxn>
                  <a:cxn ang="0">
                    <a:pos x="355" y="1355"/>
                  </a:cxn>
                  <a:cxn ang="0">
                    <a:pos x="372" y="1335"/>
                  </a:cxn>
                  <a:cxn ang="0">
                    <a:pos x="385" y="1285"/>
                  </a:cxn>
                  <a:cxn ang="0">
                    <a:pos x="514" y="226"/>
                  </a:cxn>
                  <a:cxn ang="0">
                    <a:pos x="523" y="174"/>
                  </a:cxn>
                  <a:cxn ang="0">
                    <a:pos x="531" y="158"/>
                  </a:cxn>
                  <a:cxn ang="0">
                    <a:pos x="540" y="143"/>
                  </a:cxn>
                  <a:cxn ang="0">
                    <a:pos x="555" y="131"/>
                  </a:cxn>
                  <a:cxn ang="0">
                    <a:pos x="573" y="128"/>
                  </a:cxn>
                  <a:cxn ang="0">
                    <a:pos x="594" y="135"/>
                  </a:cxn>
                  <a:cxn ang="0">
                    <a:pos x="610" y="145"/>
                  </a:cxn>
                  <a:cxn ang="0">
                    <a:pos x="620" y="158"/>
                  </a:cxn>
                  <a:cxn ang="0">
                    <a:pos x="629" y="174"/>
                  </a:cxn>
                  <a:cxn ang="0">
                    <a:pos x="638" y="218"/>
                  </a:cxn>
                  <a:cxn ang="0">
                    <a:pos x="756" y="1577"/>
                  </a:cxn>
                  <a:cxn ang="0">
                    <a:pos x="764" y="1635"/>
                  </a:cxn>
                  <a:cxn ang="0">
                    <a:pos x="775" y="1662"/>
                  </a:cxn>
                  <a:cxn ang="0">
                    <a:pos x="795" y="1675"/>
                  </a:cxn>
                  <a:cxn ang="0">
                    <a:pos x="816" y="1683"/>
                  </a:cxn>
                  <a:cxn ang="0">
                    <a:pos x="835" y="1675"/>
                  </a:cxn>
                  <a:cxn ang="0">
                    <a:pos x="846" y="1662"/>
                  </a:cxn>
                  <a:cxn ang="0">
                    <a:pos x="853" y="1639"/>
                  </a:cxn>
                  <a:cxn ang="0">
                    <a:pos x="860" y="1582"/>
                  </a:cxn>
                  <a:cxn ang="0">
                    <a:pos x="1013" y="96"/>
                  </a:cxn>
                  <a:cxn ang="0">
                    <a:pos x="1020" y="65"/>
                  </a:cxn>
                  <a:cxn ang="0">
                    <a:pos x="1031" y="37"/>
                  </a:cxn>
                  <a:cxn ang="0">
                    <a:pos x="1044" y="19"/>
                  </a:cxn>
                  <a:cxn ang="0">
                    <a:pos x="1056" y="6"/>
                  </a:cxn>
                  <a:cxn ang="0">
                    <a:pos x="1070" y="0"/>
                  </a:cxn>
                  <a:cxn ang="0">
                    <a:pos x="1083" y="0"/>
                  </a:cxn>
                </a:cxnLst>
                <a:rect l="0" t="0" r="r" b="b"/>
                <a:pathLst>
                  <a:path w="1083" h="1683">
                    <a:moveTo>
                      <a:pt x="0" y="687"/>
                    </a:moveTo>
                    <a:lnTo>
                      <a:pt x="56" y="371"/>
                    </a:lnTo>
                    <a:lnTo>
                      <a:pt x="63" y="346"/>
                    </a:lnTo>
                    <a:lnTo>
                      <a:pt x="81" y="332"/>
                    </a:lnTo>
                    <a:lnTo>
                      <a:pt x="96" y="328"/>
                    </a:lnTo>
                    <a:lnTo>
                      <a:pt x="121" y="332"/>
                    </a:lnTo>
                    <a:lnTo>
                      <a:pt x="133" y="347"/>
                    </a:lnTo>
                    <a:lnTo>
                      <a:pt x="140" y="371"/>
                    </a:lnTo>
                    <a:lnTo>
                      <a:pt x="272" y="1285"/>
                    </a:lnTo>
                    <a:lnTo>
                      <a:pt x="284" y="1333"/>
                    </a:lnTo>
                    <a:lnTo>
                      <a:pt x="296" y="1350"/>
                    </a:lnTo>
                    <a:lnTo>
                      <a:pt x="317" y="1358"/>
                    </a:lnTo>
                    <a:lnTo>
                      <a:pt x="333" y="1363"/>
                    </a:lnTo>
                    <a:lnTo>
                      <a:pt x="355" y="1355"/>
                    </a:lnTo>
                    <a:lnTo>
                      <a:pt x="372" y="1335"/>
                    </a:lnTo>
                    <a:lnTo>
                      <a:pt x="385" y="1285"/>
                    </a:lnTo>
                    <a:lnTo>
                      <a:pt x="514" y="226"/>
                    </a:lnTo>
                    <a:lnTo>
                      <a:pt x="523" y="174"/>
                    </a:lnTo>
                    <a:lnTo>
                      <a:pt x="531" y="158"/>
                    </a:lnTo>
                    <a:lnTo>
                      <a:pt x="540" y="143"/>
                    </a:lnTo>
                    <a:lnTo>
                      <a:pt x="555" y="131"/>
                    </a:lnTo>
                    <a:lnTo>
                      <a:pt x="573" y="128"/>
                    </a:lnTo>
                    <a:lnTo>
                      <a:pt x="594" y="135"/>
                    </a:lnTo>
                    <a:lnTo>
                      <a:pt x="610" y="145"/>
                    </a:lnTo>
                    <a:lnTo>
                      <a:pt x="620" y="158"/>
                    </a:lnTo>
                    <a:lnTo>
                      <a:pt x="629" y="174"/>
                    </a:lnTo>
                    <a:lnTo>
                      <a:pt x="638" y="218"/>
                    </a:lnTo>
                    <a:lnTo>
                      <a:pt x="756" y="1577"/>
                    </a:lnTo>
                    <a:lnTo>
                      <a:pt x="764" y="1635"/>
                    </a:lnTo>
                    <a:lnTo>
                      <a:pt x="775" y="1662"/>
                    </a:lnTo>
                    <a:lnTo>
                      <a:pt x="795" y="1675"/>
                    </a:lnTo>
                    <a:lnTo>
                      <a:pt x="816" y="1683"/>
                    </a:lnTo>
                    <a:lnTo>
                      <a:pt x="835" y="1675"/>
                    </a:lnTo>
                    <a:lnTo>
                      <a:pt x="846" y="1662"/>
                    </a:lnTo>
                    <a:lnTo>
                      <a:pt x="853" y="1639"/>
                    </a:lnTo>
                    <a:lnTo>
                      <a:pt x="860" y="1582"/>
                    </a:lnTo>
                    <a:lnTo>
                      <a:pt x="1013" y="96"/>
                    </a:lnTo>
                    <a:lnTo>
                      <a:pt x="1020" y="65"/>
                    </a:lnTo>
                    <a:lnTo>
                      <a:pt x="1031" y="37"/>
                    </a:lnTo>
                    <a:lnTo>
                      <a:pt x="1044" y="19"/>
                    </a:lnTo>
                    <a:lnTo>
                      <a:pt x="1056" y="6"/>
                    </a:lnTo>
                    <a:lnTo>
                      <a:pt x="1070" y="0"/>
                    </a:lnTo>
                    <a:lnTo>
                      <a:pt x="1083" y="0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Freeform 9"/>
              <p:cNvSpPr>
                <a:spLocks/>
              </p:cNvSpPr>
              <p:nvPr/>
            </p:nvSpPr>
            <p:spPr bwMode="auto">
              <a:xfrm>
                <a:off x="4231" y="2362"/>
                <a:ext cx="317" cy="295"/>
              </a:xfrm>
              <a:custGeom>
                <a:avLst/>
                <a:gdLst/>
                <a:ahLst/>
                <a:cxnLst>
                  <a:cxn ang="0">
                    <a:pos x="634" y="281"/>
                  </a:cxn>
                  <a:cxn ang="0">
                    <a:pos x="626" y="231"/>
                  </a:cxn>
                  <a:cxn ang="0">
                    <a:pos x="613" y="181"/>
                  </a:cxn>
                  <a:cxn ang="0">
                    <a:pos x="604" y="144"/>
                  </a:cxn>
                  <a:cxn ang="0">
                    <a:pos x="591" y="127"/>
                  </a:cxn>
                  <a:cxn ang="0">
                    <a:pos x="574" y="115"/>
                  </a:cxn>
                  <a:cxn ang="0">
                    <a:pos x="558" y="113"/>
                  </a:cxn>
                  <a:cxn ang="0">
                    <a:pos x="538" y="117"/>
                  </a:cxn>
                  <a:cxn ang="0">
                    <a:pos x="523" y="133"/>
                  </a:cxn>
                  <a:cxn ang="0">
                    <a:pos x="513" y="154"/>
                  </a:cxn>
                  <a:cxn ang="0">
                    <a:pos x="505" y="182"/>
                  </a:cxn>
                  <a:cxn ang="0">
                    <a:pos x="472" y="365"/>
                  </a:cxn>
                  <a:cxn ang="0">
                    <a:pos x="464" y="393"/>
                  </a:cxn>
                  <a:cxn ang="0">
                    <a:pos x="457" y="411"/>
                  </a:cxn>
                  <a:cxn ang="0">
                    <a:pos x="438" y="424"/>
                  </a:cxn>
                  <a:cxn ang="0">
                    <a:pos x="419" y="426"/>
                  </a:cxn>
                  <a:cxn ang="0">
                    <a:pos x="401" y="417"/>
                  </a:cxn>
                  <a:cxn ang="0">
                    <a:pos x="393" y="395"/>
                  </a:cxn>
                  <a:cxn ang="0">
                    <a:pos x="383" y="365"/>
                  </a:cxn>
                  <a:cxn ang="0">
                    <a:pos x="339" y="96"/>
                  </a:cxn>
                  <a:cxn ang="0">
                    <a:pos x="331" y="57"/>
                  </a:cxn>
                  <a:cxn ang="0">
                    <a:pos x="323" y="32"/>
                  </a:cxn>
                  <a:cxn ang="0">
                    <a:pos x="312" y="13"/>
                  </a:cxn>
                  <a:cxn ang="0">
                    <a:pos x="299" y="4"/>
                  </a:cxn>
                  <a:cxn ang="0">
                    <a:pos x="279" y="0"/>
                  </a:cxn>
                  <a:cxn ang="0">
                    <a:pos x="258" y="5"/>
                  </a:cxn>
                  <a:cxn ang="0">
                    <a:pos x="242" y="28"/>
                  </a:cxn>
                  <a:cxn ang="0">
                    <a:pos x="235" y="47"/>
                  </a:cxn>
                  <a:cxn ang="0">
                    <a:pos x="229" y="75"/>
                  </a:cxn>
                  <a:cxn ang="0">
                    <a:pos x="162" y="507"/>
                  </a:cxn>
                  <a:cxn ang="0">
                    <a:pos x="154" y="543"/>
                  </a:cxn>
                  <a:cxn ang="0">
                    <a:pos x="142" y="573"/>
                  </a:cxn>
                  <a:cxn ang="0">
                    <a:pos x="128" y="585"/>
                  </a:cxn>
                  <a:cxn ang="0">
                    <a:pos x="103" y="590"/>
                  </a:cxn>
                  <a:cxn ang="0">
                    <a:pos x="84" y="572"/>
                  </a:cxn>
                  <a:cxn ang="0">
                    <a:pos x="73" y="546"/>
                  </a:cxn>
                  <a:cxn ang="0">
                    <a:pos x="65" y="509"/>
                  </a:cxn>
                  <a:cxn ang="0">
                    <a:pos x="0" y="117"/>
                  </a:cxn>
                </a:cxnLst>
                <a:rect l="0" t="0" r="r" b="b"/>
                <a:pathLst>
                  <a:path w="634" h="590">
                    <a:moveTo>
                      <a:pt x="634" y="281"/>
                    </a:moveTo>
                    <a:lnTo>
                      <a:pt x="626" y="231"/>
                    </a:lnTo>
                    <a:lnTo>
                      <a:pt x="613" y="181"/>
                    </a:lnTo>
                    <a:lnTo>
                      <a:pt x="604" y="144"/>
                    </a:lnTo>
                    <a:lnTo>
                      <a:pt x="591" y="127"/>
                    </a:lnTo>
                    <a:lnTo>
                      <a:pt x="574" y="115"/>
                    </a:lnTo>
                    <a:lnTo>
                      <a:pt x="558" y="113"/>
                    </a:lnTo>
                    <a:lnTo>
                      <a:pt x="538" y="117"/>
                    </a:lnTo>
                    <a:lnTo>
                      <a:pt x="523" y="133"/>
                    </a:lnTo>
                    <a:lnTo>
                      <a:pt x="513" y="154"/>
                    </a:lnTo>
                    <a:lnTo>
                      <a:pt x="505" y="182"/>
                    </a:lnTo>
                    <a:lnTo>
                      <a:pt x="472" y="365"/>
                    </a:lnTo>
                    <a:lnTo>
                      <a:pt x="464" y="393"/>
                    </a:lnTo>
                    <a:lnTo>
                      <a:pt x="457" y="411"/>
                    </a:lnTo>
                    <a:lnTo>
                      <a:pt x="438" y="424"/>
                    </a:lnTo>
                    <a:lnTo>
                      <a:pt x="419" y="426"/>
                    </a:lnTo>
                    <a:lnTo>
                      <a:pt x="401" y="417"/>
                    </a:lnTo>
                    <a:lnTo>
                      <a:pt x="393" y="395"/>
                    </a:lnTo>
                    <a:lnTo>
                      <a:pt x="383" y="365"/>
                    </a:lnTo>
                    <a:lnTo>
                      <a:pt x="339" y="96"/>
                    </a:lnTo>
                    <a:lnTo>
                      <a:pt x="331" y="57"/>
                    </a:lnTo>
                    <a:lnTo>
                      <a:pt x="323" y="32"/>
                    </a:lnTo>
                    <a:lnTo>
                      <a:pt x="312" y="13"/>
                    </a:lnTo>
                    <a:lnTo>
                      <a:pt x="299" y="4"/>
                    </a:lnTo>
                    <a:lnTo>
                      <a:pt x="279" y="0"/>
                    </a:lnTo>
                    <a:lnTo>
                      <a:pt x="258" y="5"/>
                    </a:lnTo>
                    <a:lnTo>
                      <a:pt x="242" y="28"/>
                    </a:lnTo>
                    <a:lnTo>
                      <a:pt x="235" y="47"/>
                    </a:lnTo>
                    <a:lnTo>
                      <a:pt x="229" y="75"/>
                    </a:lnTo>
                    <a:lnTo>
                      <a:pt x="162" y="507"/>
                    </a:lnTo>
                    <a:lnTo>
                      <a:pt x="154" y="543"/>
                    </a:lnTo>
                    <a:lnTo>
                      <a:pt x="142" y="573"/>
                    </a:lnTo>
                    <a:lnTo>
                      <a:pt x="128" y="585"/>
                    </a:lnTo>
                    <a:lnTo>
                      <a:pt x="103" y="590"/>
                    </a:lnTo>
                    <a:lnTo>
                      <a:pt x="84" y="572"/>
                    </a:lnTo>
                    <a:lnTo>
                      <a:pt x="73" y="546"/>
                    </a:lnTo>
                    <a:lnTo>
                      <a:pt x="65" y="509"/>
                    </a:lnTo>
                    <a:lnTo>
                      <a:pt x="0" y="117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Freeform 10"/>
              <p:cNvSpPr>
                <a:spLocks/>
              </p:cNvSpPr>
              <p:nvPr/>
            </p:nvSpPr>
            <p:spPr bwMode="auto">
              <a:xfrm>
                <a:off x="3690" y="2079"/>
                <a:ext cx="542" cy="841"/>
              </a:xfrm>
              <a:custGeom>
                <a:avLst/>
                <a:gdLst/>
                <a:ahLst/>
                <a:cxnLst>
                  <a:cxn ang="0">
                    <a:pos x="1085" y="691"/>
                  </a:cxn>
                  <a:cxn ang="0">
                    <a:pos x="1029" y="371"/>
                  </a:cxn>
                  <a:cxn ang="0">
                    <a:pos x="1020" y="346"/>
                  </a:cxn>
                  <a:cxn ang="0">
                    <a:pos x="1004" y="332"/>
                  </a:cxn>
                  <a:cxn ang="0">
                    <a:pos x="987" y="328"/>
                  </a:cxn>
                  <a:cxn ang="0">
                    <a:pos x="963" y="332"/>
                  </a:cxn>
                  <a:cxn ang="0">
                    <a:pos x="952" y="347"/>
                  </a:cxn>
                  <a:cxn ang="0">
                    <a:pos x="942" y="371"/>
                  </a:cxn>
                  <a:cxn ang="0">
                    <a:pos x="812" y="1285"/>
                  </a:cxn>
                  <a:cxn ang="0">
                    <a:pos x="800" y="1333"/>
                  </a:cxn>
                  <a:cxn ang="0">
                    <a:pos x="789" y="1350"/>
                  </a:cxn>
                  <a:cxn ang="0">
                    <a:pos x="767" y="1358"/>
                  </a:cxn>
                  <a:cxn ang="0">
                    <a:pos x="750" y="1363"/>
                  </a:cxn>
                  <a:cxn ang="0">
                    <a:pos x="728" y="1355"/>
                  </a:cxn>
                  <a:cxn ang="0">
                    <a:pos x="712" y="1335"/>
                  </a:cxn>
                  <a:cxn ang="0">
                    <a:pos x="700" y="1285"/>
                  </a:cxn>
                  <a:cxn ang="0">
                    <a:pos x="569" y="226"/>
                  </a:cxn>
                  <a:cxn ang="0">
                    <a:pos x="560" y="174"/>
                  </a:cxn>
                  <a:cxn ang="0">
                    <a:pos x="554" y="158"/>
                  </a:cxn>
                  <a:cxn ang="0">
                    <a:pos x="545" y="143"/>
                  </a:cxn>
                  <a:cxn ang="0">
                    <a:pos x="528" y="131"/>
                  </a:cxn>
                  <a:cxn ang="0">
                    <a:pos x="513" y="128"/>
                  </a:cxn>
                  <a:cxn ang="0">
                    <a:pos x="491" y="135"/>
                  </a:cxn>
                  <a:cxn ang="0">
                    <a:pos x="473" y="145"/>
                  </a:cxn>
                  <a:cxn ang="0">
                    <a:pos x="464" y="158"/>
                  </a:cxn>
                  <a:cxn ang="0">
                    <a:pos x="455" y="174"/>
                  </a:cxn>
                  <a:cxn ang="0">
                    <a:pos x="447" y="218"/>
                  </a:cxn>
                  <a:cxn ang="0">
                    <a:pos x="328" y="1577"/>
                  </a:cxn>
                  <a:cxn ang="0">
                    <a:pos x="320" y="1635"/>
                  </a:cxn>
                  <a:cxn ang="0">
                    <a:pos x="309" y="1662"/>
                  </a:cxn>
                  <a:cxn ang="0">
                    <a:pos x="288" y="1675"/>
                  </a:cxn>
                  <a:cxn ang="0">
                    <a:pos x="269" y="1683"/>
                  </a:cxn>
                  <a:cxn ang="0">
                    <a:pos x="250" y="1675"/>
                  </a:cxn>
                  <a:cxn ang="0">
                    <a:pos x="239" y="1662"/>
                  </a:cxn>
                  <a:cxn ang="0">
                    <a:pos x="231" y="1639"/>
                  </a:cxn>
                  <a:cxn ang="0">
                    <a:pos x="224" y="1582"/>
                  </a:cxn>
                  <a:cxn ang="0">
                    <a:pos x="70" y="96"/>
                  </a:cxn>
                  <a:cxn ang="0">
                    <a:pos x="65" y="65"/>
                  </a:cxn>
                  <a:cxn ang="0">
                    <a:pos x="54" y="37"/>
                  </a:cxn>
                  <a:cxn ang="0">
                    <a:pos x="41" y="19"/>
                  </a:cxn>
                  <a:cxn ang="0">
                    <a:pos x="29" y="6"/>
                  </a:cxn>
                  <a:cxn ang="0">
                    <a:pos x="14" y="0"/>
                  </a:cxn>
                  <a:cxn ang="0">
                    <a:pos x="0" y="0"/>
                  </a:cxn>
                </a:cxnLst>
                <a:rect l="0" t="0" r="r" b="b"/>
                <a:pathLst>
                  <a:path w="1085" h="1683">
                    <a:moveTo>
                      <a:pt x="1085" y="691"/>
                    </a:moveTo>
                    <a:lnTo>
                      <a:pt x="1029" y="371"/>
                    </a:lnTo>
                    <a:lnTo>
                      <a:pt x="1020" y="346"/>
                    </a:lnTo>
                    <a:lnTo>
                      <a:pt x="1004" y="332"/>
                    </a:lnTo>
                    <a:lnTo>
                      <a:pt x="987" y="328"/>
                    </a:lnTo>
                    <a:lnTo>
                      <a:pt x="963" y="332"/>
                    </a:lnTo>
                    <a:lnTo>
                      <a:pt x="952" y="347"/>
                    </a:lnTo>
                    <a:lnTo>
                      <a:pt x="942" y="371"/>
                    </a:lnTo>
                    <a:lnTo>
                      <a:pt x="812" y="1285"/>
                    </a:lnTo>
                    <a:lnTo>
                      <a:pt x="800" y="1333"/>
                    </a:lnTo>
                    <a:lnTo>
                      <a:pt x="789" y="1350"/>
                    </a:lnTo>
                    <a:lnTo>
                      <a:pt x="767" y="1358"/>
                    </a:lnTo>
                    <a:lnTo>
                      <a:pt x="750" y="1363"/>
                    </a:lnTo>
                    <a:lnTo>
                      <a:pt x="728" y="1355"/>
                    </a:lnTo>
                    <a:lnTo>
                      <a:pt x="712" y="1335"/>
                    </a:lnTo>
                    <a:lnTo>
                      <a:pt x="700" y="1285"/>
                    </a:lnTo>
                    <a:lnTo>
                      <a:pt x="569" y="226"/>
                    </a:lnTo>
                    <a:lnTo>
                      <a:pt x="560" y="174"/>
                    </a:lnTo>
                    <a:lnTo>
                      <a:pt x="554" y="158"/>
                    </a:lnTo>
                    <a:lnTo>
                      <a:pt x="545" y="143"/>
                    </a:lnTo>
                    <a:lnTo>
                      <a:pt x="528" y="131"/>
                    </a:lnTo>
                    <a:lnTo>
                      <a:pt x="513" y="128"/>
                    </a:lnTo>
                    <a:lnTo>
                      <a:pt x="491" y="135"/>
                    </a:lnTo>
                    <a:lnTo>
                      <a:pt x="473" y="145"/>
                    </a:lnTo>
                    <a:lnTo>
                      <a:pt x="464" y="158"/>
                    </a:lnTo>
                    <a:lnTo>
                      <a:pt x="455" y="174"/>
                    </a:lnTo>
                    <a:lnTo>
                      <a:pt x="447" y="218"/>
                    </a:lnTo>
                    <a:lnTo>
                      <a:pt x="328" y="1577"/>
                    </a:lnTo>
                    <a:lnTo>
                      <a:pt x="320" y="1635"/>
                    </a:lnTo>
                    <a:lnTo>
                      <a:pt x="309" y="1662"/>
                    </a:lnTo>
                    <a:lnTo>
                      <a:pt x="288" y="1675"/>
                    </a:lnTo>
                    <a:lnTo>
                      <a:pt x="269" y="1683"/>
                    </a:lnTo>
                    <a:lnTo>
                      <a:pt x="250" y="1675"/>
                    </a:lnTo>
                    <a:lnTo>
                      <a:pt x="239" y="1662"/>
                    </a:lnTo>
                    <a:lnTo>
                      <a:pt x="231" y="1639"/>
                    </a:lnTo>
                    <a:lnTo>
                      <a:pt x="224" y="1582"/>
                    </a:lnTo>
                    <a:lnTo>
                      <a:pt x="70" y="96"/>
                    </a:lnTo>
                    <a:lnTo>
                      <a:pt x="65" y="65"/>
                    </a:lnTo>
                    <a:lnTo>
                      <a:pt x="54" y="37"/>
                    </a:lnTo>
                    <a:lnTo>
                      <a:pt x="41" y="19"/>
                    </a:lnTo>
                    <a:lnTo>
                      <a:pt x="29" y="6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mpd="sng">
                <a:solidFill>
                  <a:srgbClr val="FFFF66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Human Hearing</a:t>
            </a:r>
          </a:p>
        </p:txBody>
      </p:sp>
      <p:pic>
        <p:nvPicPr>
          <p:cNvPr id="24579" name="Picture 3" descr="C:\My Documents\Christy's Stuff\Teaching Stuff\Media\sound - decibel leve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2036763"/>
            <a:ext cx="8543925" cy="46386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164138" y="3833813"/>
            <a:ext cx="466725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70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913438" y="3617913"/>
            <a:ext cx="466725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80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592888" y="3173413"/>
            <a:ext cx="608012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342188" y="2957513"/>
            <a:ext cx="608012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110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104188" y="2728913"/>
            <a:ext cx="608012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120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414838" y="4506913"/>
            <a:ext cx="466725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40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665538" y="5027613"/>
            <a:ext cx="466725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18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928938" y="5205413"/>
            <a:ext cx="466725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10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249488" y="5421313"/>
            <a:ext cx="325437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Arial" charset="0"/>
              </a:rPr>
              <a:t>0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286250" y="2055813"/>
            <a:ext cx="2235200" cy="3968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2"/>
                </a:solidFill>
                <a:latin typeface="Arial" charset="0"/>
              </a:rPr>
              <a:t>DECIBEL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Doppler Effect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28800"/>
            <a:ext cx="6388100" cy="1955800"/>
          </a:xfrm>
        </p:spPr>
        <p:txBody>
          <a:bodyPr/>
          <a:lstStyle/>
          <a:p>
            <a:r>
              <a:rPr lang="en-US" b="1"/>
              <a:t>Doppler Effect</a:t>
            </a:r>
            <a:endParaRPr lang="en-US"/>
          </a:p>
          <a:p>
            <a:pPr lvl="1"/>
            <a:r>
              <a:rPr lang="en-US"/>
              <a:t>change in wave frequency caused by a moving wave source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6388" y="4216400"/>
            <a:ext cx="6042025" cy="195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3400">
                <a:latin typeface="Arial" charset="0"/>
              </a:rPr>
              <a:t>moving toward you - pitch sounds higher</a:t>
            </a:r>
          </a:p>
          <a:p>
            <a:pPr marL="742950" lvl="1" indent="-285750" algn="l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w"/>
            </a:pPr>
            <a:r>
              <a:rPr lang="en-US" sz="3400">
                <a:latin typeface="Arial" charset="0"/>
              </a:rPr>
              <a:t>moving away from you - pitch sounds lower</a:t>
            </a:r>
          </a:p>
        </p:txBody>
      </p:sp>
      <p:pic>
        <p:nvPicPr>
          <p:cNvPr id="25606" name="Picture 6" descr="C:\My Documents\Christy's Stuff\Teaching Stuff\Media\Doppler 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4350" y="2019300"/>
            <a:ext cx="31432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Doppler-Slow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19500" y="2500313"/>
            <a:ext cx="2743200" cy="304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Doppler Effect</a:t>
            </a:r>
          </a:p>
        </p:txBody>
      </p:sp>
      <p:pic>
        <p:nvPicPr>
          <p:cNvPr id="26628" name="Doppler-point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150" y="2500313"/>
            <a:ext cx="2743200" cy="3048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6631" name="Doppler-Supersonic.avi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025" y="2500313"/>
            <a:ext cx="3048000" cy="2743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30213" y="1995488"/>
            <a:ext cx="2759075" cy="4572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99"/>
                </a:solidFill>
                <a:latin typeface="Arial" charset="0"/>
              </a:rPr>
              <a:t>Stationary source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24288" y="1995488"/>
            <a:ext cx="2333625" cy="4572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ECFF"/>
                </a:solidFill>
                <a:latin typeface="Arial" charset="0"/>
              </a:rPr>
              <a:t>Moving source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64350" y="1995488"/>
            <a:ext cx="2927350" cy="4572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FFCC"/>
                </a:solidFill>
                <a:latin typeface="Arial" charset="0"/>
              </a:rPr>
              <a:t>Supersonic source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33388" y="5705475"/>
            <a:ext cx="2751137" cy="762000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>
                <a:solidFill>
                  <a:srgbClr val="FFFF99"/>
                </a:solidFill>
                <a:latin typeface="Arial" charset="0"/>
              </a:rPr>
              <a:t>same frequency in all directions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716713" y="5489575"/>
            <a:ext cx="3221037" cy="1096963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>
                <a:solidFill>
                  <a:srgbClr val="99FFCC"/>
                </a:solidFill>
                <a:latin typeface="Arial" charset="0"/>
              </a:rPr>
              <a:t>waves combine to produce a shock wave called a sonic boom</a:t>
            </a:r>
          </a:p>
        </p:txBody>
      </p:sp>
      <p:grpSp>
        <p:nvGrpSpPr>
          <p:cNvPr id="26647" name="Group 23"/>
          <p:cNvGrpSpPr>
            <a:grpSpLocks/>
          </p:cNvGrpSpPr>
          <p:nvPr/>
        </p:nvGrpSpPr>
        <p:grpSpPr bwMode="auto">
          <a:xfrm>
            <a:off x="3529013" y="5705475"/>
            <a:ext cx="2979737" cy="762000"/>
            <a:chOff x="2223" y="3594"/>
            <a:chExt cx="1877" cy="480"/>
          </a:xfrm>
        </p:grpSpPr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3151" y="3594"/>
              <a:ext cx="949" cy="480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solidFill>
                    <a:srgbClr val="CCECFF"/>
                  </a:solidFill>
                  <a:latin typeface="Arial" charset="0"/>
                </a:rPr>
                <a:t>higher frequency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2223" y="3594"/>
              <a:ext cx="909" cy="480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>
                  <a:solidFill>
                    <a:srgbClr val="CCECFF"/>
                  </a:solidFill>
                  <a:latin typeface="Arial" charset="0"/>
                </a:rPr>
                <a:t>lower frequency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26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" fill="hold"/>
                                        <p:tgtEl>
                                          <p:spTgt spid="266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" fill="hold"/>
                                        <p:tgtEl>
                                          <p:spTgt spid="26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28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26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video>
              <p:cMediaNode>
                <p:cTn id="4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29"/>
                </p:tgtEl>
              </p:cMediaNode>
            </p:vide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0" dur="1" fill="hold"/>
                                        <p:tgtEl>
                                          <p:spTgt spid="266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9"/>
                  </p:tgtEl>
                </p:cond>
              </p:nextCondLst>
            </p:seq>
            <p:video>
              <p:cMediaNode>
                <p:cTn id="5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31"/>
                </p:tgtEl>
              </p:cMediaNode>
            </p:video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6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56" dur="1" fill="hold"/>
                                        <p:tgtEl>
                                          <p:spTgt spid="266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1"/>
                  </p:tgtEl>
                </p:cond>
              </p:nextCondLst>
            </p:seq>
          </p:childTnLst>
        </p:cTn>
      </p:par>
    </p:tnLst>
    <p:bldLst>
      <p:bldP spid="26635" grpId="0" autoUpdateAnimBg="0"/>
      <p:bldP spid="266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Seeing with Sound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8" y="1828800"/>
            <a:ext cx="9677400" cy="698500"/>
          </a:xfrm>
        </p:spPr>
        <p:txBody>
          <a:bodyPr/>
          <a:lstStyle/>
          <a:p>
            <a:r>
              <a:rPr lang="en-US" b="1"/>
              <a:t>Ultrasonic waves</a:t>
            </a:r>
            <a:r>
              <a:rPr lang="en-US"/>
              <a:t> - above 20,000 Hz</a:t>
            </a: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885825" y="2673350"/>
            <a:ext cx="3790950" cy="3551238"/>
            <a:chOff x="558" y="1684"/>
            <a:chExt cx="2388" cy="2237"/>
          </a:xfrm>
        </p:grpSpPr>
        <p:pic>
          <p:nvPicPr>
            <p:cNvPr id="2765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8" y="1684"/>
              <a:ext cx="2388" cy="1830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</p:pic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994" y="3633"/>
              <a:ext cx="1516" cy="288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Medical Imaging</a:t>
              </a:r>
            </a:p>
          </p:txBody>
        </p:sp>
      </p:grpSp>
      <p:grpSp>
        <p:nvGrpSpPr>
          <p:cNvPr id="27657" name="Group 9"/>
          <p:cNvGrpSpPr>
            <a:grpSpLocks/>
          </p:cNvGrpSpPr>
          <p:nvPr/>
        </p:nvGrpSpPr>
        <p:grpSpPr bwMode="auto">
          <a:xfrm>
            <a:off x="5468938" y="2673350"/>
            <a:ext cx="4019550" cy="3916363"/>
            <a:chOff x="3445" y="1684"/>
            <a:chExt cx="2532" cy="2467"/>
          </a:xfrm>
        </p:grpSpPr>
        <p:pic>
          <p:nvPicPr>
            <p:cNvPr id="27653" name="Picture 5" descr="C:\My Documents\Christy's Stuff\Teaching Stuff\Media\sonar image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3" y="1684"/>
              <a:ext cx="2417" cy="1812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445" y="3633"/>
              <a:ext cx="2532" cy="518"/>
            </a:xfrm>
            <a:prstGeom prst="rect">
              <a:avLst/>
            </a:prstGeom>
            <a:noFill/>
            <a:ln w="12700" cap="rnd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SONAR</a:t>
              </a:r>
            </a:p>
            <a:p>
              <a:r>
                <a:rPr lang="en-US">
                  <a:latin typeface="Arial" charset="0"/>
                </a:rPr>
                <a:t>“</a:t>
              </a:r>
              <a:r>
                <a:rPr lang="en-US">
                  <a:solidFill>
                    <a:srgbClr val="FFFF66"/>
                  </a:solidFill>
                  <a:latin typeface="Arial" charset="0"/>
                </a:rPr>
                <a:t>So</a:t>
              </a:r>
              <a:r>
                <a:rPr lang="en-US">
                  <a:latin typeface="Arial" charset="0"/>
                </a:rPr>
                <a:t>und </a:t>
              </a:r>
              <a:r>
                <a:rPr lang="en-US">
                  <a:solidFill>
                    <a:srgbClr val="FFFF66"/>
                  </a:solidFill>
                  <a:latin typeface="Arial" charset="0"/>
                </a:rPr>
                <a:t>Na</a:t>
              </a:r>
              <a:r>
                <a:rPr lang="en-US">
                  <a:latin typeface="Arial" charset="0"/>
                </a:rPr>
                <a:t>vigation </a:t>
              </a:r>
              <a:r>
                <a:rPr lang="en-US">
                  <a:solidFill>
                    <a:srgbClr val="FFFF66"/>
                  </a:solidFill>
                  <a:latin typeface="Arial" charset="0"/>
                </a:rPr>
                <a:t>R</a:t>
              </a:r>
              <a:r>
                <a:rPr lang="en-US">
                  <a:latin typeface="Arial" charset="0"/>
                </a:rPr>
                <a:t>anging”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gwave.pot">
  <a:themeElements>
    <a:clrScheme name="">
      <a:dk1>
        <a:srgbClr val="000000"/>
      </a:dk1>
      <a:lt1>
        <a:srgbClr val="FFFFFF"/>
      </a:lt1>
      <a:dk2>
        <a:srgbClr val="003366"/>
      </a:dk2>
      <a:lt2>
        <a:srgbClr val="FFFFFF"/>
      </a:lt2>
      <a:accent1>
        <a:srgbClr val="00CC99"/>
      </a:accent1>
      <a:accent2>
        <a:srgbClr val="6699FF"/>
      </a:accent2>
      <a:accent3>
        <a:srgbClr val="AAADB8"/>
      </a:accent3>
      <a:accent4>
        <a:srgbClr val="DADADA"/>
      </a:accent4>
      <a:accent5>
        <a:srgbClr val="AAE2CA"/>
      </a:accent5>
      <a:accent6>
        <a:srgbClr val="5C8AE7"/>
      </a:accent6>
      <a:hlink>
        <a:srgbClr val="CCCCFF"/>
      </a:hlink>
      <a:folHlink>
        <a:srgbClr val="B2B2B2"/>
      </a:folHlink>
    </a:clrScheme>
    <a:fontScheme name="Bigwave.pot">
      <a:majorFont>
        <a:latin typeface="Cooper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Bigwav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wav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gwav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wav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wav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wav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wav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Designs\BIGWAVE.POT</Template>
  <TotalTime>1214</TotalTime>
  <Pages>8965256</Pages>
  <Words>294</Words>
  <Application>Microsoft Office PowerPoint</Application>
  <PresentationFormat>35mm Slides</PresentationFormat>
  <Paragraphs>76</Paragraphs>
  <Slides>12</Slides>
  <Notes>0</Notes>
  <HiddenSlides>0</HiddenSlides>
  <MMClips>5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Cooper Black</vt:lpstr>
      <vt:lpstr>Arial</vt:lpstr>
      <vt:lpstr>Wingdings</vt:lpstr>
      <vt:lpstr>Bigwave.pot</vt:lpstr>
      <vt:lpstr>Microsoft Photo Editor 3.0 Photo</vt:lpstr>
      <vt:lpstr>Microsoft Clip Gallery</vt:lpstr>
      <vt:lpstr>Waves &amp; Sound</vt:lpstr>
      <vt:lpstr>A. Speed of Sound</vt:lpstr>
      <vt:lpstr>B. Human Hearing</vt:lpstr>
      <vt:lpstr>B. Human Hearing</vt:lpstr>
      <vt:lpstr>B. Human Hearing</vt:lpstr>
      <vt:lpstr>B. Human Hearing</vt:lpstr>
      <vt:lpstr>C. Doppler Effect</vt:lpstr>
      <vt:lpstr>C. Doppler Effect</vt:lpstr>
      <vt:lpstr>D. Seeing with Sound</vt:lpstr>
      <vt:lpstr>E. Music vs. Noise</vt:lpstr>
      <vt:lpstr>F. Resonance</vt:lpstr>
      <vt:lpstr>F. Resonance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Nature of Sound</dc:title>
  <dc:subject/>
  <dc:creator>Mrs. Johannesson</dc:creator>
  <cp:keywords/>
  <dc:description/>
  <cp:lastModifiedBy>Mshull</cp:lastModifiedBy>
  <cp:revision>91</cp:revision>
  <dcterms:created xsi:type="dcterms:W3CDTF">2000-11-29T00:41:22Z</dcterms:created>
  <dcterms:modified xsi:type="dcterms:W3CDTF">2014-05-05T19:03:54Z</dcterms:modified>
</cp:coreProperties>
</file>