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9" r:id="rId16"/>
    <p:sldId id="280" r:id="rId17"/>
    <p:sldId id="281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84" r:id="rId26"/>
    <p:sldId id="283" r:id="rId27"/>
    <p:sldId id="286" r:id="rId28"/>
    <p:sldId id="285" r:id="rId29"/>
    <p:sldId id="288" r:id="rId30"/>
    <p:sldId id="287" r:id="rId31"/>
    <p:sldId id="289" r:id="rId32"/>
    <p:sldId id="291" r:id="rId33"/>
    <p:sldId id="290" r:id="rId34"/>
    <p:sldId id="292" r:id="rId35"/>
    <p:sldId id="293" r:id="rId36"/>
    <p:sldId id="294" r:id="rId37"/>
    <p:sldId id="296" r:id="rId38"/>
    <p:sldId id="299" r:id="rId39"/>
    <p:sldId id="295" r:id="rId40"/>
    <p:sldId id="298" r:id="rId41"/>
    <p:sldId id="300" r:id="rId42"/>
    <p:sldId id="301" r:id="rId43"/>
    <p:sldId id="306" r:id="rId44"/>
    <p:sldId id="302" r:id="rId45"/>
    <p:sldId id="305" r:id="rId46"/>
    <p:sldId id="307" r:id="rId47"/>
    <p:sldId id="303" r:id="rId48"/>
    <p:sldId id="315" r:id="rId49"/>
    <p:sldId id="319" r:id="rId50"/>
    <p:sldId id="314" r:id="rId51"/>
    <p:sldId id="320" r:id="rId52"/>
    <p:sldId id="316" r:id="rId53"/>
    <p:sldId id="317" r:id="rId54"/>
    <p:sldId id="318" r:id="rId55"/>
    <p:sldId id="322" r:id="rId56"/>
    <p:sldId id="321" r:id="rId57"/>
    <p:sldId id="324" r:id="rId58"/>
    <p:sldId id="330" r:id="rId59"/>
    <p:sldId id="326" r:id="rId60"/>
    <p:sldId id="323" r:id="rId61"/>
    <p:sldId id="325" r:id="rId62"/>
    <p:sldId id="328" r:id="rId63"/>
    <p:sldId id="308" r:id="rId64"/>
    <p:sldId id="312" r:id="rId65"/>
    <p:sldId id="327" r:id="rId66"/>
    <p:sldId id="329" r:id="rId67"/>
    <p:sldId id="313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9" r:id="rId76"/>
    <p:sldId id="338" r:id="rId77"/>
    <p:sldId id="340" r:id="rId78"/>
    <p:sldId id="309" r:id="rId79"/>
    <p:sldId id="341" r:id="rId80"/>
    <p:sldId id="310" r:id="rId81"/>
    <p:sldId id="311" r:id="rId82"/>
    <p:sldId id="342" r:id="rId83"/>
    <p:sldId id="344" r:id="rId84"/>
    <p:sldId id="345" r:id="rId85"/>
    <p:sldId id="346" r:id="rId86"/>
    <p:sldId id="343" r:id="rId87"/>
    <p:sldId id="348" r:id="rId88"/>
    <p:sldId id="347" r:id="rId8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>
      <p:cViewPr>
        <p:scale>
          <a:sx n="77" d="100"/>
          <a:sy n="77" d="100"/>
        </p:scale>
        <p:origin x="-31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42084F7-6521-479E-8AAA-71FC76F5CB20}" type="datetimeFigureOut">
              <a:rPr lang="en-US" smtClean="0"/>
              <a:pPr>
                <a:defRPr/>
              </a:pPr>
              <a:t>1/5/2016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046CD54-27CA-48D4-8658-9ADB28D5ED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BB9356-7C3A-4CEC-95DA-C3868CA7E71D}" type="datetimeFigureOut">
              <a:rPr lang="en-US" smtClean="0"/>
              <a:pPr>
                <a:defRPr/>
              </a:pPr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34645D-3130-470E-A2A7-A7A492C6F1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57A0BE-DCAF-45BB-9D17-633B5C2E7743}" type="datetimeFigureOut">
              <a:rPr lang="en-US" smtClean="0"/>
              <a:pPr>
                <a:defRPr/>
              </a:pPr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D5A416-BB99-4031-86D4-E6D9B94EB5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E8FD3EF-F093-4D55-A51F-C1A071E5B606}" type="datetimeFigureOut">
              <a:rPr lang="en-US" smtClean="0"/>
              <a:pPr>
                <a:defRPr/>
              </a:pPr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6538C8-FFA4-4865-B94C-21BB123093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B4AAAFF-B1B7-4B90-B5A8-ECC092117D51}" type="datetimeFigureOut">
              <a:rPr lang="en-US" smtClean="0"/>
              <a:pPr>
                <a:defRPr/>
              </a:pPr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CADE9D-5C26-4592-8EE2-D259D51BFD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338882-F9DD-4C54-9CA4-9CC6A4CCC0F3}" type="datetimeFigureOut">
              <a:rPr lang="en-US" smtClean="0"/>
              <a:pPr>
                <a:defRPr/>
              </a:pPr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0266C5-4D3B-41B4-AFAF-79D2B4B12F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16947E-CEFC-4A56-9507-B01A4EE3A6B2}" type="datetimeFigureOut">
              <a:rPr lang="en-US" smtClean="0"/>
              <a:pPr>
                <a:defRPr/>
              </a:pPr>
              <a:t>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A7DB7D-2F8D-4A22-90E2-7B92843118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D37CD0-6D75-4B27-B3C1-245A06FFC38C}" type="datetimeFigureOut">
              <a:rPr lang="en-US" smtClean="0"/>
              <a:pPr>
                <a:defRPr/>
              </a:pPr>
              <a:t>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6FEE83-DE80-4F1E-ADBB-B501FF321F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36D214-29C1-4AFB-B6A1-310539D721E9}" type="datetimeFigureOut">
              <a:rPr lang="en-US" smtClean="0"/>
              <a:pPr>
                <a:defRPr/>
              </a:pPr>
              <a:t>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30FB46-BC94-497A-A574-B5641E7E70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7371D2B6-E78F-474D-B30A-3F23A68768D3}" type="datetimeFigureOut">
              <a:rPr lang="en-US" smtClean="0"/>
              <a:pPr>
                <a:defRPr/>
              </a:pPr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CC5A3E-1783-4A55-8891-CD919F0271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0039ABE-B82C-408C-A48D-B4A0D7F5917D}" type="datetimeFigureOut">
              <a:rPr lang="en-US" smtClean="0"/>
              <a:pPr>
                <a:defRPr/>
              </a:pPr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F66AB7F-8B6B-4B14-A595-335019121C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77FBF3D-89DE-493A-A1CE-D13CE7E6A5A7}" type="datetimeFigureOut">
              <a:rPr lang="en-US" smtClean="0"/>
              <a:pPr>
                <a:defRPr/>
              </a:pPr>
              <a:t>1/5/2016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F8AEA66-A94F-4918-86AB-1A6D34564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Work, Energy and Power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382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 = </a:t>
            </a:r>
            <a:r>
              <a:rPr lang="en-US" dirty="0" err="1" smtClean="0"/>
              <a:t>F</a:t>
            </a:r>
            <a:r>
              <a:rPr lang="en-US" sz="1600" dirty="0" err="1" smtClean="0"/>
              <a:t>x</a:t>
            </a:r>
            <a:r>
              <a:rPr lang="en-US" dirty="0" smtClean="0"/>
              <a:t> x </a:t>
            </a:r>
            <a:r>
              <a:rPr lang="en-US" dirty="0" err="1" smtClean="0"/>
              <a:t>d</a:t>
            </a:r>
            <a:r>
              <a:rPr lang="en-US" sz="1600" dirty="0" err="1" smtClean="0"/>
              <a:t>x</a:t>
            </a:r>
            <a:r>
              <a:rPr lang="en-US" sz="1600" dirty="0" smtClean="0"/>
              <a:t> </a:t>
            </a:r>
            <a:r>
              <a:rPr lang="en-US" dirty="0" smtClean="0"/>
              <a:t>= F x </a:t>
            </a:r>
            <a:r>
              <a:rPr lang="en-US" dirty="0" err="1" smtClean="0"/>
              <a:t>cos</a:t>
            </a:r>
            <a:r>
              <a:rPr lang="el-GR" dirty="0" smtClean="0"/>
              <a:t>θ</a:t>
            </a:r>
            <a:r>
              <a:rPr lang="en-US" dirty="0" smtClean="0"/>
              <a:t> x 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What is the work if: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force on the box is 8 </a:t>
            </a:r>
            <a:r>
              <a:rPr lang="en-US" dirty="0" err="1" smtClean="0"/>
              <a:t>Newtons</a:t>
            </a:r>
            <a:r>
              <a:rPr lang="en-US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distance pushed is 2 meters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angle is 30 degrees</a:t>
            </a:r>
          </a:p>
          <a:p>
            <a:pPr>
              <a:buNone/>
              <a:defRPr/>
            </a:pPr>
            <a:r>
              <a:rPr lang="en-US" dirty="0" smtClean="0"/>
              <a:t>W = 8 x </a:t>
            </a:r>
            <a:r>
              <a:rPr lang="en-US" dirty="0" err="1" smtClean="0"/>
              <a:t>cos</a:t>
            </a:r>
            <a:r>
              <a:rPr lang="en-US" dirty="0" smtClean="0"/>
              <a:t>(30) x 2 = 13.86 kg * m^2 / s^2</a:t>
            </a: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Work = F x </a:t>
            </a:r>
            <a:r>
              <a:rPr lang="en-US" dirty="0" err="1" smtClean="0"/>
              <a:t>cos</a:t>
            </a:r>
            <a:r>
              <a:rPr lang="el-GR" dirty="0" smtClean="0"/>
              <a:t>θ</a:t>
            </a:r>
            <a:r>
              <a:rPr lang="en-US" dirty="0" smtClean="0"/>
              <a:t> x d</a:t>
            </a:r>
          </a:p>
        </p:txBody>
      </p:sp>
      <p:pic>
        <p:nvPicPr>
          <p:cNvPr id="13316" name="Picture 2" descr="C:\Users\Sebastian\Desktop\wor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140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355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Work = </a:t>
            </a:r>
            <a:r>
              <a:rPr lang="en-US" dirty="0" err="1" smtClean="0"/>
              <a:t>F</a:t>
            </a:r>
            <a:r>
              <a:rPr lang="en-US" sz="1600" dirty="0" err="1" smtClean="0"/>
              <a:t>x</a:t>
            </a:r>
            <a:r>
              <a:rPr lang="en-US" dirty="0" smtClean="0"/>
              <a:t> x </a:t>
            </a:r>
            <a:r>
              <a:rPr lang="en-US" dirty="0" err="1" smtClean="0"/>
              <a:t>d</a:t>
            </a:r>
            <a:r>
              <a:rPr lang="en-US" sz="1600" dirty="0" err="1" smtClean="0"/>
              <a:t>x</a:t>
            </a:r>
            <a:r>
              <a:rPr lang="en-US" sz="1600" dirty="0" smtClean="0"/>
              <a:t>  </a:t>
            </a:r>
            <a:r>
              <a:rPr lang="en-US" dirty="0" smtClean="0"/>
              <a:t>= F x </a:t>
            </a:r>
            <a:r>
              <a:rPr lang="en-US" dirty="0" err="1" smtClean="0"/>
              <a:t>cos</a:t>
            </a:r>
            <a:r>
              <a:rPr lang="el-GR" dirty="0" smtClean="0"/>
              <a:t>θ</a:t>
            </a:r>
            <a:r>
              <a:rPr lang="en-US" dirty="0" smtClean="0"/>
              <a:t> x d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sz="3600" b="1" dirty="0" smtClean="0"/>
              <a:t>What are the SI units for Work?</a:t>
            </a:r>
          </a:p>
          <a:p>
            <a:pPr eaLnBrk="1" hangingPunct="1">
              <a:buFont typeface="Arial" charset="0"/>
              <a:buNone/>
            </a:pPr>
            <a:endParaRPr lang="en-US" sz="3600" b="1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A   m/s^2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B   kg * m^2 / s^2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C   N * m/s^2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87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Units of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81000" y="2971800"/>
            <a:ext cx="8229600" cy="3306763"/>
          </a:xfrm>
        </p:spPr>
        <p:txBody>
          <a:bodyPr/>
          <a:lstStyle/>
          <a:p>
            <a:pPr eaLnBrk="1" hangingPunct="1"/>
            <a:r>
              <a:rPr lang="en-US" dirty="0" smtClean="0"/>
              <a:t>Joules are the unit of energy</a:t>
            </a: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 is measured in Joules</a:t>
            </a:r>
          </a:p>
        </p:txBody>
      </p:sp>
      <p:pic>
        <p:nvPicPr>
          <p:cNvPr id="16388" name="Picture 2" descr="C:\Users\Sebastian\Desktop\65761e9c7ec650ec33b3f3af5f7124f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37639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5 Homework Practice A 1-4</a:t>
            </a:r>
          </a:p>
          <a:p>
            <a:pPr eaLnBrk="1" hangingPunct="1"/>
            <a:r>
              <a:rPr lang="en-US" smtClean="0"/>
              <a:t>Pg 162</a:t>
            </a:r>
            <a:endParaRPr lang="en-US" dirty="0" smtClean="0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Work Homework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Similarities between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Work-Energy and Impulse-Momentum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Types of energy: Kinetic Energy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Ke=1/2mv</a:t>
            </a:r>
            <a:r>
              <a:rPr lang="en-US" i="1" baseline="30000" smtClean="0"/>
              <a:t>2</a:t>
            </a: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Tuesday Jan. 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US" sz="2800" smtClean="0"/>
              <a:t>Work changes the energy of an object in the same way that impulse changes the momentum of an object. 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800" smtClean="0"/>
              <a:t>I = </a:t>
            </a:r>
            <a:r>
              <a:rPr lang="el-GR" sz="2800" smtClean="0"/>
              <a:t>Δ</a:t>
            </a:r>
            <a:r>
              <a:rPr lang="en-US" sz="2800" smtClean="0"/>
              <a:t>p = p</a:t>
            </a:r>
            <a:r>
              <a:rPr lang="en-US" sz="2800" i="1" baseline="-25000" smtClean="0"/>
              <a:t>f</a:t>
            </a:r>
            <a:r>
              <a:rPr lang="en-US" sz="2800" i="1" smtClean="0"/>
              <a:t>  </a:t>
            </a:r>
            <a:r>
              <a:rPr lang="en-US" sz="2800" smtClean="0"/>
              <a:t>- p</a:t>
            </a:r>
            <a:r>
              <a:rPr lang="en-US" sz="2800" i="1" baseline="-25000" smtClean="0"/>
              <a:t>0</a:t>
            </a:r>
            <a:endParaRPr lang="en-US" sz="2800" smtClean="0"/>
          </a:p>
          <a:p>
            <a:pPr marL="0" indent="0" eaLnBrk="1" hangingPunct="1">
              <a:buFont typeface="Arial" charset="0"/>
              <a:buNone/>
            </a:pPr>
            <a:r>
              <a:rPr lang="en-US" sz="2800" smtClean="0"/>
              <a:t>p</a:t>
            </a:r>
            <a:r>
              <a:rPr lang="en-US" sz="2800" i="1" baseline="-25000" smtClean="0"/>
              <a:t>0</a:t>
            </a:r>
            <a:r>
              <a:rPr lang="en-US" sz="2800" smtClean="0"/>
              <a:t> + I = p</a:t>
            </a:r>
            <a:r>
              <a:rPr lang="en-US" sz="2800" i="1" baseline="-25000" smtClean="0"/>
              <a:t>f</a:t>
            </a:r>
          </a:p>
          <a:p>
            <a:pPr marL="0" indent="0" eaLnBrk="1" hangingPunct="1">
              <a:buFont typeface="Arial" charset="0"/>
              <a:buNone/>
            </a:pPr>
            <a:endParaRPr lang="en-US" sz="2800" smtClean="0"/>
          </a:p>
          <a:p>
            <a:pPr marL="0" indent="0" eaLnBrk="1" hangingPunct="1">
              <a:buFont typeface="Arial" charset="0"/>
              <a:buNone/>
            </a:pPr>
            <a:r>
              <a:rPr lang="en-US" sz="2800" smtClean="0"/>
              <a:t>Recall the cart problem (Problem 2a) from the test: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800" smtClean="0"/>
              <a:t>Cart A, initially at rest is pushed with a force of 5N for 10 seconds. </a:t>
            </a: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Work-Energy and Impulse-Momentum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Work and Energy work in the same way.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W = </a:t>
            </a:r>
            <a:r>
              <a:rPr lang="el-GR" smtClean="0"/>
              <a:t>Δ</a:t>
            </a:r>
            <a:r>
              <a:rPr lang="en-US" smtClean="0"/>
              <a:t>E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E</a:t>
            </a:r>
            <a:r>
              <a:rPr lang="en-US" i="1" baseline="-25000" smtClean="0"/>
              <a:t>0</a:t>
            </a:r>
            <a:r>
              <a:rPr lang="en-US" i="1" smtClean="0"/>
              <a:t> + W </a:t>
            </a:r>
            <a:r>
              <a:rPr lang="en-US" smtClean="0"/>
              <a:t>= E</a:t>
            </a:r>
            <a:r>
              <a:rPr lang="en-US" i="1" baseline="-25000" smtClean="0"/>
              <a:t>f</a:t>
            </a:r>
          </a:p>
          <a:p>
            <a:pPr eaLnBrk="1" hangingPunct="1">
              <a:buFont typeface="Arial" charset="0"/>
              <a:buNone/>
            </a:pPr>
            <a:endParaRPr lang="en-US" i="1" baseline="-25000" smtClean="0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Work-Energy and Impulse-Momentum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We’ve talked about work.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W = F•d = Fdcos</a:t>
            </a:r>
            <a:r>
              <a:rPr lang="el-GR" smtClean="0"/>
              <a:t>θ</a:t>
            </a:r>
            <a:endParaRPr lang="en-US" smtClean="0"/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and I’ve mentioned that the units of work are J</a:t>
            </a:r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Now lets look at one of the forms this energy can take: Kinetic energy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(Kinematic = motion,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think kinematic equations, laws of motion)</a:t>
            </a:r>
          </a:p>
          <a:p>
            <a:pPr marL="0" indent="0"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Work = </a:t>
            </a:r>
            <a:r>
              <a:rPr lang="en-US" dirty="0" err="1" smtClean="0"/>
              <a:t>Fd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F= ma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Work = mad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V</a:t>
            </a:r>
            <a:r>
              <a:rPr lang="en-US" i="1" baseline="-25000" dirty="0" smtClean="0"/>
              <a:t>f</a:t>
            </a:r>
            <a:r>
              <a:rPr lang="en-US" i="1" baseline="30000" dirty="0" smtClean="0"/>
              <a:t>2</a:t>
            </a:r>
            <a:r>
              <a:rPr lang="en-US" dirty="0" smtClean="0"/>
              <a:t> = </a:t>
            </a:r>
            <a:r>
              <a:rPr lang="en-US" dirty="0" smtClean="0"/>
              <a:t>V</a:t>
            </a:r>
            <a:r>
              <a:rPr lang="en-US" i="1" baseline="-25000" dirty="0" smtClean="0"/>
              <a:t>i</a:t>
            </a:r>
            <a:r>
              <a:rPr lang="en-US" i="1" baseline="30000" dirty="0" smtClean="0"/>
              <a:t>2 </a:t>
            </a:r>
            <a:r>
              <a:rPr lang="en-US" dirty="0" smtClean="0"/>
              <a:t>+ 2ad  </a:t>
            </a:r>
            <a:r>
              <a:rPr lang="en-US" dirty="0" smtClean="0">
                <a:sym typeface="Wingdings" pitchFamily="2" charset="2"/>
              </a:rPr>
              <a:t>  </a:t>
            </a:r>
            <a:r>
              <a:rPr lang="en-US" dirty="0" smtClean="0"/>
              <a:t>ad = V</a:t>
            </a:r>
            <a:r>
              <a:rPr lang="en-US" i="1" baseline="-25000" dirty="0" smtClean="0"/>
              <a:t>f</a:t>
            </a:r>
            <a:r>
              <a:rPr lang="en-US" i="1" baseline="30000" dirty="0" smtClean="0"/>
              <a:t>2</a:t>
            </a:r>
            <a:r>
              <a:rPr lang="en-US" dirty="0" smtClean="0"/>
              <a:t>/2 - </a:t>
            </a:r>
            <a:r>
              <a:rPr lang="en-US" dirty="0" smtClean="0"/>
              <a:t>V</a:t>
            </a:r>
            <a:r>
              <a:rPr lang="en-US" i="1" baseline="-25000" dirty="0" smtClean="0"/>
              <a:t>i</a:t>
            </a:r>
            <a:r>
              <a:rPr lang="en-US" i="1" baseline="30000" dirty="0" smtClean="0"/>
              <a:t>2 </a:t>
            </a:r>
            <a:r>
              <a:rPr lang="en-US" dirty="0" smtClean="0"/>
              <a:t>/2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Work = ½ mV</a:t>
            </a:r>
            <a:r>
              <a:rPr lang="en-US" i="1" baseline="-25000" dirty="0" smtClean="0"/>
              <a:t>f</a:t>
            </a:r>
            <a:r>
              <a:rPr lang="en-US" i="1" baseline="30000" dirty="0" smtClean="0"/>
              <a:t>2 </a:t>
            </a:r>
            <a:r>
              <a:rPr lang="en-US" dirty="0" smtClean="0"/>
              <a:t>– ½ </a:t>
            </a:r>
            <a:r>
              <a:rPr lang="en-US" dirty="0" smtClean="0"/>
              <a:t>mV</a:t>
            </a:r>
            <a:r>
              <a:rPr lang="en-US" i="1" baseline="-25000" dirty="0" smtClean="0"/>
              <a:t>i</a:t>
            </a:r>
            <a:r>
              <a:rPr lang="en-US" i="1" baseline="30000" dirty="0" smtClean="0"/>
              <a:t>2</a:t>
            </a:r>
            <a:endParaRPr lang="en-US" i="1" baseline="30000" dirty="0" smtClean="0"/>
          </a:p>
          <a:p>
            <a:pPr eaLnBrk="1" hangingPunct="1">
              <a:buFont typeface="Arial" charset="0"/>
              <a:buNone/>
            </a:pPr>
            <a:r>
              <a:rPr lang="en-US" dirty="0" err="1" smtClean="0"/>
              <a:t>Ke</a:t>
            </a:r>
            <a:r>
              <a:rPr lang="en-US" dirty="0" smtClean="0"/>
              <a:t> = ½ mV</a:t>
            </a:r>
            <a:r>
              <a:rPr lang="en-US" i="1" baseline="-25000" dirty="0" smtClean="0"/>
              <a:t>f</a:t>
            </a:r>
            <a:r>
              <a:rPr lang="en-US" i="1" baseline="30000" dirty="0" smtClean="0"/>
              <a:t>2 </a:t>
            </a:r>
            <a:endParaRPr lang="en-US" dirty="0" smtClean="0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Derivation of Kinetic Energy (linear)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What is the kinetic energy of a train car (mass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67,132 kg) travelling at 30km/hour? </a:t>
            </a: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 = ½ mv</a:t>
            </a:r>
            <a:r>
              <a:rPr lang="en-US" i="1" baseline="30000" smtClean="0"/>
              <a:t>2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Mon: Definition of Work, W = </a:t>
            </a:r>
            <a:r>
              <a:rPr lang="en-US" dirty="0" err="1" smtClean="0"/>
              <a:t>F•d</a:t>
            </a:r>
            <a:r>
              <a:rPr lang="en-US" dirty="0" smtClean="0"/>
              <a:t>, Energy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Tues: Types of energy: Kinetic, </a:t>
            </a:r>
            <a:r>
              <a:rPr lang="en-US" dirty="0" err="1" smtClean="0"/>
              <a:t>Ke</a:t>
            </a:r>
            <a:r>
              <a:rPr lang="en-US" dirty="0" smtClean="0"/>
              <a:t>=1/2mv^2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Wed: Types of energy: Potential,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	Gravitational: </a:t>
            </a:r>
            <a:r>
              <a:rPr lang="en-US" dirty="0" err="1" smtClean="0"/>
              <a:t>Pe</a:t>
            </a:r>
            <a:r>
              <a:rPr lang="en-US" dirty="0" smtClean="0"/>
              <a:t> = </a:t>
            </a:r>
            <a:r>
              <a:rPr lang="en-US" dirty="0" err="1" smtClean="0"/>
              <a:t>mgh</a:t>
            </a:r>
            <a:r>
              <a:rPr lang="en-US" dirty="0" smtClean="0"/>
              <a:t>, Spring: 1/2kx^2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	-</a:t>
            </a:r>
            <a:r>
              <a:rPr lang="en-US" b="1" dirty="0" smtClean="0"/>
              <a:t>Quiz</a:t>
            </a:r>
            <a:r>
              <a:rPr lang="en-US" dirty="0" smtClean="0"/>
              <a:t> on Monday’s material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Thurs: Conservation of Energy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Fri: Misc. (friction -&gt; Heat, chemical potential)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	-</a:t>
            </a:r>
            <a:r>
              <a:rPr lang="en-US" b="1" dirty="0" smtClean="0"/>
              <a:t>Quiz</a:t>
            </a:r>
            <a:r>
              <a:rPr lang="en-US" dirty="0" smtClean="0"/>
              <a:t> on Kinetic and Potential Energy</a:t>
            </a: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This Weeks Plan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What is the kinetic energy of a train car (mass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67,132 kg) travelling at 30km/hour?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30km/hour = 30*1000/3600 m/s = 8.333m/s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Ke = ½ mv</a:t>
            </a:r>
            <a:r>
              <a:rPr lang="en-US" i="1" baseline="30000" smtClean="0"/>
              <a:t>2 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= ½ *67132*8.333</a:t>
            </a:r>
            <a:r>
              <a:rPr lang="en-US" i="1" baseline="30000" smtClean="0"/>
              <a:t>2 </a:t>
            </a:r>
            <a:r>
              <a:rPr lang="en-US" smtClean="0"/>
              <a:t>= 2,330,972 J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= 2,330 kJ</a:t>
            </a: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 = ½ mv</a:t>
            </a:r>
            <a:r>
              <a:rPr lang="en-US" i="1" baseline="30000" smtClean="0"/>
              <a:t>2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Trains take a long time to come to a stop. 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The train car from the previous problem starts breaking 1 km before a train station. 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mtClean="0"/>
              <a:t>What is the force that the breaks must apply to stop the train in time?</a:t>
            </a:r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Trickier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en-US" sz="2400" dirty="0" smtClean="0"/>
              <a:t>The train car from the previous problem starts breaking 1 km before a train station.  What is the force that the breaks must apply to stop the train in time?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4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400" i="1" dirty="0" smtClean="0"/>
              <a:t>The energy of the train car from before was 2,330 kJ.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400" i="1" dirty="0" smtClean="0"/>
              <a:t>The breaks need do negative work on the train car to remove this kinetic energy. 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400" i="1" dirty="0" smtClean="0"/>
              <a:t>Final kinetic energy = 0 (the train car stops)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400" i="1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400" i="1" dirty="0" smtClean="0"/>
              <a:t>E</a:t>
            </a:r>
            <a:r>
              <a:rPr lang="en-US" sz="2400" i="1" baseline="-25000" dirty="0" smtClean="0"/>
              <a:t>0</a:t>
            </a:r>
            <a:r>
              <a:rPr lang="en-US" sz="2400" i="1" dirty="0" smtClean="0"/>
              <a:t> + W = </a:t>
            </a:r>
            <a:r>
              <a:rPr lang="en-US" sz="2400" i="1" dirty="0" err="1" smtClean="0"/>
              <a:t>E</a:t>
            </a:r>
            <a:r>
              <a:rPr lang="en-US" sz="2400" i="1" baseline="-25000" dirty="0" err="1" smtClean="0"/>
              <a:t>f</a:t>
            </a:r>
            <a:r>
              <a:rPr lang="en-US" sz="2400" i="1" baseline="-25000" dirty="0" smtClean="0"/>
              <a:t> </a:t>
            </a:r>
            <a:r>
              <a:rPr lang="en-US" sz="2400" i="1" dirty="0" smtClean="0"/>
              <a:t> 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i="1" dirty="0" smtClean="0"/>
              <a:t>2330kJ + W = 0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i="1" dirty="0" smtClean="0"/>
              <a:t>W  = F • d =</a:t>
            </a:r>
            <a:r>
              <a:rPr lang="en-US" sz="2400" dirty="0" smtClean="0"/>
              <a:t> </a:t>
            </a:r>
            <a:r>
              <a:rPr lang="en-US" sz="2400" dirty="0" err="1" smtClean="0"/>
              <a:t>Fdcos</a:t>
            </a:r>
            <a:r>
              <a:rPr lang="el-GR" sz="2400" dirty="0" smtClean="0"/>
              <a:t>θ</a:t>
            </a:r>
            <a:r>
              <a:rPr lang="en-US" sz="2400" dirty="0" smtClean="0"/>
              <a:t> =</a:t>
            </a:r>
            <a:r>
              <a:rPr lang="en-US" sz="2400" i="1" dirty="0" smtClean="0"/>
              <a:t> -2330kJ      d=1000m    </a:t>
            </a:r>
            <a:r>
              <a:rPr lang="el-GR" sz="2400" dirty="0" smtClean="0"/>
              <a:t>θ</a:t>
            </a:r>
            <a:r>
              <a:rPr lang="en-US" sz="2400" dirty="0" smtClean="0"/>
              <a:t> = 0</a:t>
            </a:r>
            <a:endParaRPr lang="en-US" sz="2400" i="1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400" i="1" dirty="0" smtClean="0"/>
              <a:t>F = 2,330 N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400" i="1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2400" i="1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F = 2,330 N</a:t>
            </a:r>
          </a:p>
          <a:p>
            <a:pPr eaLnBrk="1" hangingPunct="1">
              <a:buFont typeface="Arial" charset="0"/>
              <a:buNone/>
            </a:pPr>
            <a:r>
              <a:rPr lang="en-US" sz="2800" i="1" dirty="0" smtClean="0"/>
              <a:t>This is roughly the force of 3 people standing on you.</a:t>
            </a:r>
          </a:p>
          <a:p>
            <a:pPr eaLnBrk="1" hangingPunct="1">
              <a:buFont typeface="Arial" charset="0"/>
              <a:buNone/>
            </a:pPr>
            <a:r>
              <a:rPr lang="en-US" i="1" dirty="0" smtClean="0"/>
              <a:t>3mg = 3(70kg * 9.8m/s^2) = 2058 N</a:t>
            </a:r>
          </a:p>
          <a:p>
            <a:pPr eaLnBrk="1" hangingPunct="1">
              <a:buFont typeface="Arial" charset="0"/>
              <a:buNone/>
            </a:pPr>
            <a:endParaRPr lang="en-US" i="1" dirty="0" smtClean="0"/>
          </a:p>
          <a:p>
            <a:pPr eaLnBrk="1" hangingPunct="1">
              <a:buFont typeface="Arial" charset="0"/>
              <a:buNone/>
            </a:pPr>
            <a:r>
              <a:rPr lang="en-US" i="1" dirty="0" smtClean="0"/>
              <a:t>Trains are very hard to stop.  </a:t>
            </a:r>
          </a:p>
          <a:p>
            <a:pPr eaLnBrk="1" hangingPunct="1">
              <a:buFont typeface="Arial" charset="0"/>
              <a:buNone/>
            </a:pPr>
            <a:endParaRPr lang="en-US" i="1" dirty="0" smtClean="0"/>
          </a:p>
          <a:p>
            <a:pPr eaLnBrk="1" hangingPunct="1">
              <a:buFont typeface="Arial" charset="0"/>
              <a:buNone/>
            </a:pPr>
            <a:r>
              <a:rPr lang="en-US" i="1" dirty="0" smtClean="0"/>
              <a:t>Is </a:t>
            </a:r>
            <a:r>
              <a:rPr lang="en-US" i="1" dirty="0" smtClean="0"/>
              <a:t>this energy lost?</a:t>
            </a:r>
          </a:p>
          <a:p>
            <a:pPr eaLnBrk="1" hangingPunct="1">
              <a:buFont typeface="Arial" charset="0"/>
              <a:buNone/>
            </a:pPr>
            <a:endParaRPr lang="en-US" i="1" dirty="0" smtClean="0"/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car (750 kg) on flat ground increases it’s velocity from 20m/s to 30m/s.  What was the work done by its engine?</a:t>
            </a:r>
          </a:p>
          <a:p>
            <a:pPr eaLnBrk="1" hangingPunct="1"/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 more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car (750 kg) on flat ground increases it’s velocity from 20m/s to 30m/s.  What was the work done by its engine?</a:t>
            </a:r>
          </a:p>
          <a:p>
            <a:pPr eaLnBrk="1" hangingPunct="1">
              <a:buFont typeface="Arial" charset="0"/>
              <a:buNone/>
            </a:pPr>
            <a:r>
              <a:rPr lang="en-US" i="1" smtClean="0"/>
              <a:t>Ke</a:t>
            </a:r>
            <a:r>
              <a:rPr lang="en-US" i="1" baseline="-25000" smtClean="0"/>
              <a:t>0</a:t>
            </a:r>
            <a:r>
              <a:rPr lang="en-US" i="1" smtClean="0"/>
              <a:t> = </a:t>
            </a:r>
            <a:r>
              <a:rPr lang="en-US" smtClean="0"/>
              <a:t>½ mv</a:t>
            </a:r>
            <a:r>
              <a:rPr lang="en-US" i="1" baseline="-25000" smtClean="0"/>
              <a:t>0</a:t>
            </a:r>
            <a:r>
              <a:rPr lang="en-US" i="1" baseline="30000" smtClean="0"/>
              <a:t>2 </a:t>
            </a:r>
            <a:r>
              <a:rPr lang="en-US" i="1" smtClean="0"/>
              <a:t>= </a:t>
            </a:r>
            <a:r>
              <a:rPr lang="en-US" smtClean="0"/>
              <a:t>½ x 750 x 20</a:t>
            </a:r>
            <a:r>
              <a:rPr lang="en-US" i="1" baseline="30000" smtClean="0"/>
              <a:t>2 </a:t>
            </a:r>
            <a:r>
              <a:rPr lang="en-US" i="1" smtClean="0"/>
              <a:t>= 150,000 J </a:t>
            </a:r>
          </a:p>
          <a:p>
            <a:pPr eaLnBrk="1" hangingPunct="1">
              <a:buFont typeface="Arial" charset="0"/>
              <a:buNone/>
            </a:pPr>
            <a:r>
              <a:rPr lang="en-US" i="1" smtClean="0"/>
              <a:t>Ke</a:t>
            </a:r>
            <a:r>
              <a:rPr lang="en-US" i="1" baseline="-25000" smtClean="0"/>
              <a:t>f</a:t>
            </a:r>
            <a:r>
              <a:rPr lang="en-US" i="1" smtClean="0"/>
              <a:t> = </a:t>
            </a:r>
            <a:r>
              <a:rPr lang="en-US" smtClean="0"/>
              <a:t>½ mv</a:t>
            </a:r>
            <a:r>
              <a:rPr lang="en-US" i="1" baseline="-25000" smtClean="0"/>
              <a:t>f</a:t>
            </a:r>
            <a:r>
              <a:rPr lang="en-US" i="1" baseline="30000" smtClean="0"/>
              <a:t>2 </a:t>
            </a:r>
            <a:r>
              <a:rPr lang="en-US" i="1" smtClean="0"/>
              <a:t>= </a:t>
            </a:r>
            <a:r>
              <a:rPr lang="en-US" smtClean="0"/>
              <a:t>½ x 750 x 30</a:t>
            </a:r>
            <a:r>
              <a:rPr lang="en-US" i="1" baseline="30000" smtClean="0"/>
              <a:t>2 </a:t>
            </a:r>
            <a:r>
              <a:rPr lang="en-US" i="1" smtClean="0"/>
              <a:t>= 337,500 J </a:t>
            </a:r>
          </a:p>
          <a:p>
            <a:pPr eaLnBrk="1" hangingPunct="1">
              <a:buFont typeface="Arial" charset="0"/>
              <a:buNone/>
            </a:pPr>
            <a:endParaRPr lang="en-US" i="1" smtClean="0"/>
          </a:p>
          <a:p>
            <a:pPr eaLnBrk="1" hangingPunct="1">
              <a:buFont typeface="Arial" charset="0"/>
              <a:buNone/>
            </a:pPr>
            <a:r>
              <a:rPr lang="en-US" i="1" smtClean="0"/>
              <a:t>W = </a:t>
            </a:r>
            <a:r>
              <a:rPr lang="el-GR" smtClean="0"/>
              <a:t>Δ</a:t>
            </a:r>
            <a:r>
              <a:rPr lang="en-US" i="1" smtClean="0"/>
              <a:t>E</a:t>
            </a:r>
            <a:r>
              <a:rPr lang="en-US" i="1" baseline="-25000" smtClean="0"/>
              <a:t> </a:t>
            </a:r>
            <a:r>
              <a:rPr lang="en-US" i="1" smtClean="0"/>
              <a:t> </a:t>
            </a:r>
            <a:r>
              <a:rPr lang="en-US" smtClean="0"/>
              <a:t>=</a:t>
            </a:r>
            <a:r>
              <a:rPr lang="en-US" i="1" smtClean="0"/>
              <a:t> 337,500 – 150,000 = </a:t>
            </a:r>
            <a:r>
              <a:rPr lang="en-US" b="1" smtClean="0"/>
              <a:t>187,500 J</a:t>
            </a:r>
          </a:p>
          <a:p>
            <a:pPr eaLnBrk="1" hangingPunct="1">
              <a:buFont typeface="Arial" charset="0"/>
              <a:buNone/>
            </a:pPr>
            <a:endParaRPr lang="en-US" i="1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 more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47545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800" smtClean="0"/>
              <a:t>Compare the energy required to accelerate a car from  </a:t>
            </a:r>
            <a:r>
              <a:rPr lang="en-US" sz="2800" b="1" u="sng" smtClean="0"/>
              <a:t>Case 1</a:t>
            </a:r>
            <a:r>
              <a:rPr lang="en-US" sz="2800" smtClean="0"/>
              <a:t> 			</a:t>
            </a:r>
            <a:r>
              <a:rPr lang="en-US" sz="2800" b="1" u="sng" smtClean="0"/>
              <a:t>Case 2</a:t>
            </a:r>
            <a:endParaRPr lang="en-US" sz="2800" smtClean="0"/>
          </a:p>
          <a:p>
            <a:pPr marL="0" indent="0" eaLnBrk="1" hangingPunct="1">
              <a:buFont typeface="Arial" charset="0"/>
              <a:buNone/>
            </a:pPr>
            <a:r>
              <a:rPr lang="en-US" sz="2800" smtClean="0"/>
              <a:t>0 to 10mph			 20mph to 30mph</a:t>
            </a:r>
          </a:p>
          <a:p>
            <a:pPr marL="0" indent="0" eaLnBrk="1" hangingPunct="1">
              <a:buFont typeface="Arial" charset="0"/>
              <a:buNone/>
            </a:pPr>
            <a:endParaRPr lang="en-US" sz="2800" smtClean="0"/>
          </a:p>
          <a:p>
            <a:pPr marL="0" indent="0" eaLnBrk="1" hangingPunct="1">
              <a:buFont typeface="Arial" charset="0"/>
              <a:buNone/>
            </a:pPr>
            <a:r>
              <a:rPr lang="en-US" sz="2800" b="1" smtClean="0"/>
              <a:t>A</a:t>
            </a:r>
            <a:r>
              <a:rPr lang="en-US" sz="2800" smtClean="0"/>
              <a:t>   E</a:t>
            </a:r>
            <a:r>
              <a:rPr lang="en-US" sz="2800" i="1" baseline="-25000" smtClean="0"/>
              <a:t>case1</a:t>
            </a:r>
            <a:r>
              <a:rPr lang="en-US" sz="2800" smtClean="0"/>
              <a:t> = E</a:t>
            </a:r>
            <a:r>
              <a:rPr lang="en-US" sz="2800" i="1" baseline="-25000" smtClean="0"/>
              <a:t>case2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800" b="1" smtClean="0"/>
              <a:t>B</a:t>
            </a:r>
            <a:r>
              <a:rPr lang="en-US" sz="2800" smtClean="0"/>
              <a:t>   E</a:t>
            </a:r>
            <a:r>
              <a:rPr lang="en-US" sz="2800" i="1" baseline="-25000" smtClean="0"/>
              <a:t>case1</a:t>
            </a:r>
            <a:r>
              <a:rPr lang="en-US" sz="2800" smtClean="0"/>
              <a:t> &gt; E</a:t>
            </a:r>
            <a:r>
              <a:rPr lang="en-US" sz="2800" i="1" baseline="-25000" smtClean="0"/>
              <a:t>case2</a:t>
            </a:r>
            <a:endParaRPr lang="en-US" sz="2800" smtClean="0"/>
          </a:p>
          <a:p>
            <a:pPr marL="0" indent="0" eaLnBrk="1" hangingPunct="1">
              <a:buFont typeface="Arial" charset="0"/>
              <a:buNone/>
            </a:pPr>
            <a:r>
              <a:rPr lang="en-US" sz="2800" b="1" smtClean="0"/>
              <a:t>C</a:t>
            </a:r>
            <a:r>
              <a:rPr lang="en-US" sz="2800" smtClean="0"/>
              <a:t>   E</a:t>
            </a:r>
            <a:r>
              <a:rPr lang="en-US" sz="2800" i="1" baseline="-25000" smtClean="0"/>
              <a:t>case1</a:t>
            </a:r>
            <a:r>
              <a:rPr lang="en-US" sz="2800" smtClean="0"/>
              <a:t> &lt; E</a:t>
            </a:r>
            <a:r>
              <a:rPr lang="en-US" sz="2800" i="1" baseline="-25000" smtClean="0"/>
              <a:t>case2</a:t>
            </a:r>
            <a:endParaRPr lang="en-US" sz="2800" smtClean="0"/>
          </a:p>
          <a:p>
            <a:pPr marL="0" indent="0" eaLnBrk="1" hangingPunct="1">
              <a:buFont typeface="Arial" charset="0"/>
              <a:buNone/>
            </a:pPr>
            <a:r>
              <a:rPr lang="en-US" sz="2800" b="1" smtClean="0"/>
              <a:t>D</a:t>
            </a:r>
            <a:r>
              <a:rPr lang="en-US" sz="2800" smtClean="0"/>
              <a:t>   You can’t solve with the given information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800" b="1" smtClean="0"/>
              <a:t>Z    </a:t>
            </a:r>
            <a:r>
              <a:rPr lang="en-US" sz="2800" smtClean="0"/>
              <a:t>No idea</a:t>
            </a:r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Conceptual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Quiz tomorrow on Work</a:t>
            </a:r>
          </a:p>
          <a:p>
            <a:r>
              <a:rPr lang="en-US" smtClean="0"/>
              <a:t>HW due tomorrow on Kinetic Energy</a:t>
            </a:r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9831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Potential Energy: Stored up energy that has the possibility of being used.</a:t>
            </a:r>
          </a:p>
          <a:p>
            <a:pPr>
              <a:buFont typeface="Arial" charset="0"/>
              <a:buNone/>
            </a:pPr>
            <a:endParaRPr lang="en-US" sz="1400" smtClean="0"/>
          </a:p>
          <a:p>
            <a:pPr>
              <a:buFont typeface="Arial" charset="0"/>
              <a:buNone/>
            </a:pPr>
            <a:r>
              <a:rPr lang="en-US" sz="2400" smtClean="0"/>
              <a:t>Which of the following are forms of potential energy?</a:t>
            </a:r>
          </a:p>
          <a:p>
            <a:pPr>
              <a:buFont typeface="Arial" charset="0"/>
              <a:buNone/>
            </a:pPr>
            <a:endParaRPr lang="en-US" sz="2400" smtClean="0"/>
          </a:p>
          <a:p>
            <a:pPr>
              <a:buFont typeface="Arial" charset="0"/>
              <a:buNone/>
            </a:pPr>
            <a:r>
              <a:rPr lang="en-US" sz="2400" smtClean="0"/>
              <a:t>A  Gravitational (height)</a:t>
            </a:r>
          </a:p>
          <a:p>
            <a:pPr>
              <a:buFont typeface="Arial" charset="0"/>
              <a:buNone/>
            </a:pPr>
            <a:endParaRPr lang="en-US" sz="1800" smtClean="0"/>
          </a:p>
          <a:p>
            <a:pPr>
              <a:buFont typeface="Arial" charset="0"/>
              <a:buNone/>
            </a:pPr>
            <a:r>
              <a:rPr lang="en-US" sz="2400" smtClean="0"/>
              <a:t>B  Chemical (batteries)</a:t>
            </a:r>
          </a:p>
          <a:p>
            <a:pPr>
              <a:buFont typeface="Arial" charset="0"/>
              <a:buNone/>
            </a:pPr>
            <a:endParaRPr lang="en-US" sz="1800" smtClean="0"/>
          </a:p>
          <a:p>
            <a:pPr>
              <a:buFont typeface="Arial" charset="0"/>
              <a:buNone/>
            </a:pPr>
            <a:r>
              <a:rPr lang="en-US" sz="2400" smtClean="0"/>
              <a:t>C  Heat  (Friction)</a:t>
            </a:r>
          </a:p>
          <a:p>
            <a:pPr>
              <a:buFont typeface="Arial" charset="0"/>
              <a:buNone/>
            </a:pPr>
            <a:endParaRPr lang="en-US" sz="1800" smtClean="0"/>
          </a:p>
          <a:p>
            <a:pPr>
              <a:buFont typeface="Arial" charset="0"/>
              <a:buNone/>
            </a:pPr>
            <a:r>
              <a:rPr lang="en-US" sz="2400" smtClean="0"/>
              <a:t>D  Elastic (Springs or rubber bands)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Potential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98316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smtClean="0"/>
              <a:t>Potential Energy: Stored up energy that has the possibility of being used.</a:t>
            </a:r>
          </a:p>
          <a:p>
            <a:pPr>
              <a:buFont typeface="Arial" charset="0"/>
              <a:buNone/>
            </a:pPr>
            <a:endParaRPr lang="en-US" sz="1400" smtClean="0"/>
          </a:p>
          <a:p>
            <a:pPr>
              <a:buFont typeface="Arial" charset="0"/>
              <a:buNone/>
            </a:pPr>
            <a:r>
              <a:rPr lang="en-US" sz="2400" smtClean="0"/>
              <a:t>Which of the following are forms of potential energy?</a:t>
            </a:r>
          </a:p>
          <a:p>
            <a:pPr>
              <a:buFont typeface="Arial" charset="0"/>
              <a:buNone/>
            </a:pPr>
            <a:endParaRPr lang="en-US" sz="2400" smtClean="0"/>
          </a:p>
          <a:p>
            <a:pPr>
              <a:buFont typeface="Arial" charset="0"/>
              <a:buNone/>
            </a:pPr>
            <a:r>
              <a:rPr lang="en-US" sz="2400" smtClean="0"/>
              <a:t>A  Gravitational (height) 	potential energy</a:t>
            </a:r>
          </a:p>
          <a:p>
            <a:pPr>
              <a:buFont typeface="Arial" charset="0"/>
              <a:buNone/>
            </a:pPr>
            <a:endParaRPr lang="en-US" sz="1800" smtClean="0"/>
          </a:p>
          <a:p>
            <a:pPr>
              <a:buFont typeface="Arial" charset="0"/>
              <a:buNone/>
            </a:pPr>
            <a:r>
              <a:rPr lang="en-US" sz="2400" smtClean="0"/>
              <a:t>B  Chemical (batteries)   	potential energy</a:t>
            </a:r>
          </a:p>
          <a:p>
            <a:pPr>
              <a:buFont typeface="Arial" charset="0"/>
              <a:buNone/>
            </a:pPr>
            <a:endParaRPr lang="en-US" sz="1800" smtClean="0"/>
          </a:p>
          <a:p>
            <a:pPr>
              <a:buFont typeface="Arial" charset="0"/>
              <a:buNone/>
            </a:pPr>
            <a:r>
              <a:rPr lang="en-US" sz="2400" smtClean="0"/>
              <a:t>C  Heat  (Friction) 		heat </a:t>
            </a:r>
          </a:p>
          <a:p>
            <a:pPr>
              <a:buFont typeface="Arial" charset="0"/>
              <a:buNone/>
            </a:pPr>
            <a:endParaRPr lang="en-US" sz="1800" smtClean="0"/>
          </a:p>
          <a:p>
            <a:pPr>
              <a:buFont typeface="Arial" charset="0"/>
              <a:buNone/>
            </a:pPr>
            <a:r>
              <a:rPr lang="en-US" sz="2400" smtClean="0"/>
              <a:t>D  Elastic (Springs or rubber bands)   potential energy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Potential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600" b="1" dirty="0" smtClean="0"/>
              <a:t>What is work?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Working at a job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Pushing a car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Picking up a weight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Holding a weight up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W = F•d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Fgravity = mg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Work due to gravity = mg•d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r>
              <a:rPr lang="en-US" smtClean="0"/>
              <a:t>Work = mgh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endParaRPr lang="en-US" smtClean="0"/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smtClean="0"/>
              <a:t>Derivation Gravitational Potential Energy </a:t>
            </a:r>
            <a:br>
              <a:rPr lang="en-US" sz="3600" smtClean="0"/>
            </a:br>
            <a:r>
              <a:rPr lang="en-US" sz="3600" smtClean="0"/>
              <a:t>(near Earth’s surface)</a:t>
            </a:r>
          </a:p>
        </p:txBody>
      </p:sp>
      <p:pic>
        <p:nvPicPr>
          <p:cNvPr id="34820" name="Picture 4" descr="C:\Documents and Settings\sloh\Desktop\FBD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505200"/>
            <a:ext cx="2171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A rollercoaster cart slowly crests a the top of a 72m track.  It then travels down the track until it reaches ground level.  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How fast is it going when it reaches ground level?</a:t>
            </a:r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A rollercoaster cart slowly crests a the top of a 72m track.  It then travels down the track until it reaches ground level.  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How fast is it going when it reaches ground level?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7892" name="Picture 2" descr="C:\Documents and Settings\sloh\Desktop\c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1391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As shown in the previous example, a loss in Pe often leads to a gain in Ke, leaving the total energy constant.  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You might guess that energy is conserved </a:t>
            </a:r>
          </a:p>
          <a:p>
            <a:pPr>
              <a:buFont typeface="Arial" charset="0"/>
              <a:buNone/>
            </a:pPr>
            <a:r>
              <a:rPr lang="en-US" smtClean="0"/>
              <a:t>(and it is)</a:t>
            </a:r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Conservation of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Earlier we showed that the momentum-impulse relationship was very similar to that of  energy-work.  This applies to conservation as well.  </a:t>
            </a:r>
          </a:p>
          <a:p>
            <a:pPr>
              <a:buFont typeface="Arial" charset="0"/>
              <a:buNone/>
            </a:pPr>
            <a:r>
              <a:rPr lang="en-US" smtClean="0"/>
              <a:t>Momentum was conserved if no forces from outside the system exerted an impulse.  </a:t>
            </a:r>
          </a:p>
          <a:p>
            <a:pPr>
              <a:buFont typeface="Arial" charset="0"/>
              <a:buNone/>
            </a:pPr>
            <a:r>
              <a:rPr lang="en-US" smtClean="0"/>
              <a:t>Energy is conserved if there is no work done on the system by outside forces.  </a:t>
            </a:r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smtClean="0"/>
              <a:t>Parallels between Momentum and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Tarzan jumps out of a tree (from 5 meters up) , grabbing a vine on his way down and swinging.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r>
              <a:rPr lang="en-US" smtClean="0"/>
              <a:t>What is his velocity at the bottom of his swing? </a:t>
            </a:r>
          </a:p>
        </p:txBody>
      </p:sp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problem</a:t>
            </a:r>
          </a:p>
        </p:txBody>
      </p:sp>
      <p:pic>
        <p:nvPicPr>
          <p:cNvPr id="40964" name="Picture 2" descr="C:\Users\Sebastian\Desktop\7-p-05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0800"/>
            <a:ext cx="358140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Tarzan falls out of a tree (from 5 meters up) , grabbing a vine on his way down and swinging.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What is his velocity at the bottom of his swing?</a:t>
            </a:r>
          </a:p>
        </p:txBody>
      </p:sp>
      <p:pic>
        <p:nvPicPr>
          <p:cNvPr id="41987" name="Picture 2" descr="C:\Users\Sebastian\Desktop\7-p-05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09800"/>
            <a:ext cx="358140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4343400" y="2133600"/>
            <a:ext cx="4572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i="1"/>
          </a:p>
          <a:p>
            <a:r>
              <a:rPr lang="en-US" sz="2800" i="1"/>
              <a:t>First question: can we use conservation of energy?</a:t>
            </a:r>
          </a:p>
          <a:p>
            <a:endParaRPr lang="en-US" sz="2800" i="1"/>
          </a:p>
          <a:p>
            <a:r>
              <a:rPr lang="en-US" sz="2800" i="1"/>
              <a:t>Is there work done on the system from outside?</a:t>
            </a:r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Tarzan falls out of a tree (from 5 meters up) , grabbing a vine on his way down and swinging.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What is his velocity at the bottom of his swing?</a:t>
            </a:r>
          </a:p>
        </p:txBody>
      </p:sp>
      <p:pic>
        <p:nvPicPr>
          <p:cNvPr id="43011" name="Picture 2" descr="C:\Users\Sebastian\Desktop\7-p-05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09800"/>
            <a:ext cx="3581400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4114800" y="2133600"/>
            <a:ext cx="4800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i="1"/>
          </a:p>
          <a:p>
            <a:r>
              <a:rPr lang="en-US" sz="2800" i="1"/>
              <a:t>There is no work done on the system from outside because the force of the vine is always perpendicular to the distance being travelled.  </a:t>
            </a:r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Tarzan falls out of a tree (from 5 meters up) , grabbing a vine on his way down and swinging.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What is his velocity at the bottom of his swing?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i="1" dirty="0" smtClean="0"/>
              <a:t>E</a:t>
            </a:r>
            <a:r>
              <a:rPr lang="en-US" i="1" baseline="-25000" dirty="0" smtClean="0"/>
              <a:t>0</a:t>
            </a:r>
            <a:r>
              <a:rPr lang="en-US" i="1" dirty="0" smtClean="0"/>
              <a:t> + W =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f</a:t>
            </a:r>
            <a:r>
              <a:rPr lang="en-US" i="1" baseline="-25000" dirty="0" smtClean="0"/>
              <a:t> </a:t>
            </a:r>
            <a:r>
              <a:rPr lang="en-US" i="1" dirty="0" smtClean="0"/>
              <a:t>  but W=0 therefore E</a:t>
            </a:r>
            <a:r>
              <a:rPr lang="en-US" i="1" baseline="-25000" dirty="0" smtClean="0"/>
              <a:t>0</a:t>
            </a:r>
            <a:r>
              <a:rPr lang="en-US" i="1" dirty="0" smtClean="0"/>
              <a:t> =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f</a:t>
            </a:r>
            <a:r>
              <a:rPr lang="en-US" i="1" baseline="-25000" dirty="0" smtClean="0"/>
              <a:t> </a:t>
            </a:r>
          </a:p>
          <a:p>
            <a:pPr eaLnBrk="1" hangingPunct="1">
              <a:buFont typeface="Arial" charset="0"/>
              <a:buNone/>
              <a:defRPr/>
            </a:pPr>
            <a:endParaRPr lang="en-US" sz="1000" i="1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400" i="1" dirty="0" smtClean="0"/>
              <a:t>E</a:t>
            </a:r>
            <a:r>
              <a:rPr lang="en-US" sz="2400" i="1" baseline="-25000" dirty="0" smtClean="0"/>
              <a:t>0  </a:t>
            </a:r>
            <a:r>
              <a:rPr lang="en-US" sz="2400" i="1" dirty="0" smtClean="0"/>
              <a:t>= Ke</a:t>
            </a:r>
            <a:r>
              <a:rPr lang="en-US" sz="2400" i="1" baseline="-25000" dirty="0" smtClean="0"/>
              <a:t>0</a:t>
            </a:r>
            <a:r>
              <a:rPr lang="en-US" sz="2400" i="1" dirty="0" smtClean="0"/>
              <a:t> + Pe</a:t>
            </a:r>
            <a:r>
              <a:rPr lang="en-US" sz="2400" i="1" baseline="-25000" dirty="0" smtClean="0"/>
              <a:t>0</a:t>
            </a:r>
            <a:r>
              <a:rPr lang="en-US" sz="2400" i="1" dirty="0" smtClean="0"/>
              <a:t> = </a:t>
            </a:r>
            <a:r>
              <a:rPr lang="en-US" sz="2400" dirty="0" smtClean="0"/>
              <a:t>½ mv</a:t>
            </a:r>
            <a:r>
              <a:rPr lang="en-US" sz="2400" i="1" baseline="-25000" dirty="0" smtClean="0"/>
              <a:t>0</a:t>
            </a:r>
            <a:r>
              <a:rPr lang="en-US" sz="2400" i="1" baseline="30000" dirty="0" smtClean="0"/>
              <a:t>2 </a:t>
            </a:r>
            <a:r>
              <a:rPr lang="en-US" sz="2400" i="1" dirty="0" smtClean="0"/>
              <a:t>+ mgh</a:t>
            </a:r>
            <a:r>
              <a:rPr lang="en-US" sz="2400" i="1" baseline="-25000" dirty="0" smtClean="0"/>
              <a:t>0</a:t>
            </a:r>
            <a:endParaRPr lang="en-US" sz="2400" i="1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400" i="1" dirty="0" err="1" smtClean="0"/>
              <a:t>E</a:t>
            </a:r>
            <a:r>
              <a:rPr lang="en-US" sz="2400" i="1" baseline="-25000" dirty="0" err="1" smtClean="0"/>
              <a:t>f</a:t>
            </a:r>
            <a:r>
              <a:rPr lang="en-US" sz="2400" i="1" baseline="-25000" dirty="0" smtClean="0"/>
              <a:t>  </a:t>
            </a:r>
            <a:r>
              <a:rPr lang="en-US" sz="2400" i="1" dirty="0" smtClean="0"/>
              <a:t>= Ke</a:t>
            </a:r>
            <a:r>
              <a:rPr lang="en-US" sz="2400" i="1" baseline="-25000" dirty="0" smtClean="0"/>
              <a:t>f</a:t>
            </a:r>
            <a:r>
              <a:rPr lang="en-US" sz="2400" i="1" dirty="0" smtClean="0"/>
              <a:t> + </a:t>
            </a:r>
            <a:r>
              <a:rPr lang="en-US" sz="2400" i="1" dirty="0" err="1" smtClean="0"/>
              <a:t>Pe</a:t>
            </a:r>
            <a:r>
              <a:rPr lang="en-US" sz="2400" i="1" baseline="-25000" dirty="0" err="1" smtClean="0"/>
              <a:t>f</a:t>
            </a:r>
            <a:r>
              <a:rPr lang="en-US" sz="2400" i="1" dirty="0" smtClean="0"/>
              <a:t> = </a:t>
            </a:r>
            <a:r>
              <a:rPr lang="en-US" sz="2400" dirty="0" smtClean="0"/>
              <a:t>½ mv</a:t>
            </a:r>
            <a:r>
              <a:rPr lang="en-US" sz="2400" i="1" baseline="-25000" dirty="0" smtClean="0"/>
              <a:t>f</a:t>
            </a:r>
            <a:r>
              <a:rPr lang="en-US" sz="2400" i="1" baseline="30000" dirty="0" smtClean="0"/>
              <a:t>2 </a:t>
            </a:r>
            <a:r>
              <a:rPr lang="en-US" sz="2400" i="1" dirty="0" smtClean="0"/>
              <a:t>+ </a:t>
            </a:r>
            <a:r>
              <a:rPr lang="en-US" sz="2400" i="1" dirty="0" err="1" smtClean="0"/>
              <a:t>mgh</a:t>
            </a:r>
            <a:r>
              <a:rPr lang="en-US" sz="2400" i="1" baseline="-25000" dirty="0" err="1" smtClean="0"/>
              <a:t>f</a:t>
            </a:r>
            <a:endParaRPr lang="en-US" sz="2400" i="1" baseline="-25000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400" i="1" dirty="0" smtClean="0"/>
              <a:t>Ke</a:t>
            </a:r>
            <a:r>
              <a:rPr lang="en-US" sz="2400" i="1" baseline="-25000" dirty="0" smtClean="0"/>
              <a:t>0 </a:t>
            </a:r>
            <a:r>
              <a:rPr lang="en-US" sz="2400" i="1" dirty="0" smtClean="0"/>
              <a:t> = 0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400" i="1" dirty="0" err="1" smtClean="0"/>
              <a:t>Pe</a:t>
            </a:r>
            <a:r>
              <a:rPr lang="en-US" sz="2400" i="1" baseline="-25000" dirty="0" err="1" smtClean="0"/>
              <a:t>f</a:t>
            </a:r>
            <a:r>
              <a:rPr lang="en-US" sz="2400" i="1" dirty="0" smtClean="0"/>
              <a:t>  = 0</a:t>
            </a:r>
          </a:p>
          <a:p>
            <a:pPr eaLnBrk="1" hangingPunct="1">
              <a:buFont typeface="Arial" charset="0"/>
              <a:buNone/>
              <a:defRPr/>
            </a:pPr>
            <a:endParaRPr lang="en-US" sz="1000" i="1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i="1" dirty="0" smtClean="0"/>
              <a:t>mgh</a:t>
            </a:r>
            <a:r>
              <a:rPr lang="en-US" i="1" baseline="-25000" dirty="0" smtClean="0"/>
              <a:t>0</a:t>
            </a:r>
            <a:r>
              <a:rPr lang="en-US" i="1" dirty="0" smtClean="0"/>
              <a:t> = </a:t>
            </a:r>
            <a:r>
              <a:rPr lang="en-US" dirty="0" smtClean="0"/>
              <a:t>½ mv</a:t>
            </a:r>
            <a:r>
              <a:rPr lang="en-US" i="1" baseline="-25000" dirty="0" smtClean="0"/>
              <a:t>f</a:t>
            </a:r>
            <a:r>
              <a:rPr lang="en-US" i="1" baseline="30000" dirty="0" smtClean="0"/>
              <a:t>2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dirty="0" err="1" smtClean="0"/>
              <a:t>v</a:t>
            </a:r>
            <a:r>
              <a:rPr lang="en-US" i="1" baseline="-25000" dirty="0" err="1" smtClean="0"/>
              <a:t>f</a:t>
            </a:r>
            <a:r>
              <a:rPr lang="en-US" i="1" dirty="0" smtClean="0"/>
              <a:t> = (2gh</a:t>
            </a:r>
            <a:r>
              <a:rPr lang="en-US" i="1" baseline="-25000" dirty="0" smtClean="0"/>
              <a:t>0</a:t>
            </a:r>
            <a:r>
              <a:rPr lang="en-US" i="1" dirty="0" smtClean="0"/>
              <a:t>)^.5 = </a:t>
            </a:r>
            <a:r>
              <a:rPr lang="en-US" dirty="0" smtClean="0"/>
              <a:t>9.89 m/s</a:t>
            </a:r>
          </a:p>
          <a:p>
            <a:pPr eaLnBrk="1" hangingPunct="1">
              <a:buFont typeface="Arial" charset="0"/>
              <a:buNone/>
              <a:defRPr/>
            </a:pP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Work in physics is what we might refer to as effort.</a:t>
            </a:r>
          </a:p>
          <a:p>
            <a:pPr eaLnBrk="1" hangingPunct="1"/>
            <a:r>
              <a:rPr lang="en-US" dirty="0" smtClean="0"/>
              <a:t>Pushing a car (Work)</a:t>
            </a:r>
          </a:p>
          <a:p>
            <a:pPr eaLnBrk="1" hangingPunct="1"/>
            <a:r>
              <a:rPr lang="en-US" dirty="0" smtClean="0"/>
              <a:t>Picking up a weight (Work)</a:t>
            </a:r>
          </a:p>
          <a:p>
            <a:pPr eaLnBrk="1" hangingPunct="1"/>
            <a:r>
              <a:rPr lang="en-US" dirty="0" smtClean="0"/>
              <a:t>Holding a weight up (Not work)</a:t>
            </a: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Tarzan falls out of a tree (from 5 meters up) , grabbing a vine on his way down and swinging.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What is his velocity at the bottom of his swing?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r>
              <a:rPr lang="en-US" smtClean="0"/>
              <a:t>v</a:t>
            </a:r>
            <a:r>
              <a:rPr lang="en-US" i="1" baseline="-25000" smtClean="0"/>
              <a:t>f</a:t>
            </a:r>
            <a:r>
              <a:rPr lang="en-US" i="1" smtClean="0"/>
              <a:t> = </a:t>
            </a:r>
            <a:r>
              <a:rPr lang="en-US" smtClean="0"/>
              <a:t>9.89 m/s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r>
              <a:rPr lang="en-US" smtClean="0"/>
              <a:t>What would his velocity be if he were in freefall for that distance?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A student throws a ball upward where the initial potential energy is 0.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At a height of 15 meters the ball has a potential energy of 60 joules and is moving upward with a kinetic energy of 40 joules.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Ignoring air resistance, the maximum height achieved by the ball is most nearly:</a:t>
            </a:r>
          </a:p>
          <a:p>
            <a:pPr marL="514350" indent="-514350">
              <a:buFont typeface="Arial" charset="0"/>
              <a:buAutoNum type="alphaUcParenBoth"/>
              <a:defRPr/>
            </a:pPr>
            <a:r>
              <a:rPr lang="en-US" dirty="0" smtClean="0"/>
              <a:t>10 m           (B) 20 m           (C) 25 m </a:t>
            </a:r>
          </a:p>
          <a:p>
            <a:pPr marL="514350" indent="-514350">
              <a:buFont typeface="Arial" charset="0"/>
              <a:buAutoNum type="alphaUcParenBoth"/>
              <a:defRPr/>
            </a:pPr>
            <a:endParaRPr lang="en-US" sz="1200" dirty="0" smtClean="0"/>
          </a:p>
          <a:p>
            <a:pPr marL="514350" indent="-514350">
              <a:buFont typeface="Arial" charset="0"/>
              <a:buNone/>
              <a:defRPr/>
            </a:pPr>
            <a:r>
              <a:rPr lang="en-US" dirty="0" smtClean="0"/>
              <a:t>		(D) 30 m           (E) 40 m</a:t>
            </a:r>
          </a:p>
          <a:p>
            <a:pPr marL="0" indent="0">
              <a:defRPr/>
            </a:pPr>
            <a:endParaRPr lang="en-US" dirty="0"/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mtClean="0"/>
              <a:t>Additional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A 3 m long frictionless pendulum of swings with an amplitude of 10°. At its equilibrium position the kinetic energy of the pendulum is 20 J.   What is the potential energy of the pendulum when the kinetic energy is 5 J?        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(A) 3.3 J          (B) 5 J             (C) 6.7 J     </a:t>
            </a:r>
          </a:p>
          <a:p>
            <a:pPr marL="0" indent="0">
              <a:buFont typeface="Arial" charset="0"/>
              <a:buNone/>
            </a:pPr>
            <a:r>
              <a:rPr lang="en-US" sz="1000" smtClean="0"/>
              <a:t>      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	  (D) 10 J             (E) 15 J</a:t>
            </a:r>
          </a:p>
        </p:txBody>
      </p:sp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Additional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Continuing Energy Conservation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533400" y="4114800"/>
            <a:ext cx="8153400" cy="20113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How much kinetic and potential energy does the skier have at each point?</a:t>
            </a:r>
          </a:p>
        </p:txBody>
      </p:sp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9156" name="Picture 3" descr="C:\Users\Sebastian\Desktop\u5l2b2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593138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How fast is the skier going at each point?</a:t>
            </a:r>
          </a:p>
        </p:txBody>
      </p:sp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0180" name="Picture 2" descr="C:\Users\Sebastian\Desktop\u5l2b2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610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3352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How fast is the skier going at each point?</a:t>
            </a:r>
          </a:p>
          <a:p>
            <a:pPr>
              <a:buFont typeface="Arial" charset="0"/>
              <a:buNone/>
            </a:pPr>
            <a:r>
              <a:rPr lang="en-US" smtClean="0"/>
              <a:t>A   0 = ½ mv</a:t>
            </a:r>
            <a:r>
              <a:rPr lang="en-US" i="1" baseline="30000" smtClean="0"/>
              <a:t>2</a:t>
            </a:r>
            <a:r>
              <a:rPr lang="en-US" i="1" smtClean="0"/>
              <a:t> </a:t>
            </a:r>
            <a:r>
              <a:rPr lang="en-US" smtClean="0"/>
              <a:t>= ½ 51 * v</a:t>
            </a:r>
            <a:r>
              <a:rPr lang="en-US" i="1" baseline="30000" smtClean="0"/>
              <a:t>2</a:t>
            </a:r>
            <a:r>
              <a:rPr lang="en-US" i="1" smtClean="0"/>
              <a:t>   		v = 0</a:t>
            </a:r>
          </a:p>
          <a:p>
            <a:pPr>
              <a:buFont typeface="Arial" charset="0"/>
              <a:buNone/>
            </a:pPr>
            <a:r>
              <a:rPr lang="en-US" smtClean="0"/>
              <a:t>B   20,000 = ½ 51 * v</a:t>
            </a:r>
            <a:r>
              <a:rPr lang="en-US" i="1" baseline="30000" smtClean="0"/>
              <a:t>2</a:t>
            </a:r>
            <a:r>
              <a:rPr lang="en-US" i="1" smtClean="0"/>
              <a:t>   		v = 28 m/s</a:t>
            </a: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C   35,000 = ½ 51 * v</a:t>
            </a:r>
            <a:r>
              <a:rPr lang="en-US" i="1" baseline="30000" smtClean="0"/>
              <a:t>2</a:t>
            </a:r>
            <a:r>
              <a:rPr lang="en-US" i="1" smtClean="0"/>
              <a:t>   		v = 37 m/s</a:t>
            </a: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D   20,000 = ½ 51 * v</a:t>
            </a:r>
            <a:r>
              <a:rPr lang="en-US" i="1" baseline="30000" smtClean="0"/>
              <a:t>2</a:t>
            </a:r>
            <a:r>
              <a:rPr lang="en-US" i="1" smtClean="0"/>
              <a:t>   		v = 28 m/s</a:t>
            </a:r>
          </a:p>
          <a:p>
            <a:pPr>
              <a:buFont typeface="Arial" charset="0"/>
              <a:buNone/>
            </a:pPr>
            <a:r>
              <a:rPr lang="en-US" smtClean="0"/>
              <a:t>E   50,000 = ½ 51 * v</a:t>
            </a:r>
            <a:r>
              <a:rPr lang="en-US" i="1" baseline="30000" smtClean="0"/>
              <a:t>2</a:t>
            </a:r>
            <a:r>
              <a:rPr lang="en-US" i="1" smtClean="0"/>
              <a:t>   		v = 44.3 m/s</a:t>
            </a: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04" name="Picture 2" descr="C:\Users\Sebastian\Desktop\u5l2b2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71628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447800"/>
            <a:ext cx="2895600" cy="2057400"/>
          </a:xfrm>
        </p:spPr>
      </p:pic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3352800" y="1524000"/>
            <a:ext cx="57912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A 2 kg block released from rest from the top of an incline plane. There is no friction between the block and the surface. </a:t>
            </a:r>
          </a:p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3349625"/>
            <a:ext cx="7315200" cy="3508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How much work is done by the gravitational force on the block?</a:t>
            </a:r>
          </a:p>
          <a:p>
            <a:pPr marL="342900" indent="-342900">
              <a:buFontTx/>
              <a:buAutoNum type="alphaUcParenBoth"/>
              <a:defRPr/>
            </a:pPr>
            <a:r>
              <a:rPr lang="en-US" sz="2400" dirty="0"/>
              <a:t>80 J    (B) 60 J     (C) 50 J       (D) 40 J     (E) 30 J </a:t>
            </a:r>
          </a:p>
          <a:p>
            <a:pPr marL="342900" indent="-342900">
              <a:buFontTx/>
              <a:buAutoNum type="alphaUcParenBoth"/>
              <a:defRPr/>
            </a:pPr>
            <a:endParaRPr lang="en-US" dirty="0"/>
          </a:p>
          <a:p>
            <a:pPr marL="342900" indent="-342900">
              <a:buFontTx/>
              <a:buAutoNum type="alphaUcParenBoth"/>
              <a:defRPr/>
            </a:pPr>
            <a:endParaRPr lang="en-US" dirty="0"/>
          </a:p>
          <a:p>
            <a:pPr>
              <a:defRPr/>
            </a:pPr>
            <a:r>
              <a:rPr lang="en-US" sz="2400" dirty="0"/>
              <a:t>What is the speed of the block when it reaches the horizontal surface?</a:t>
            </a:r>
          </a:p>
          <a:p>
            <a:pPr marL="457200" indent="-457200">
              <a:buFontTx/>
              <a:buAutoNum type="alphaUcParenBoth"/>
              <a:defRPr/>
            </a:pPr>
            <a:r>
              <a:rPr lang="en-US" sz="2400" dirty="0"/>
              <a:t>3.2 m/s      (B) 4.3 m/s        (C) 5.8 m/s     </a:t>
            </a:r>
          </a:p>
          <a:p>
            <a:pPr marL="457200" indent="-457200">
              <a:defRPr/>
            </a:pPr>
            <a:r>
              <a:rPr lang="en-US" sz="2400" dirty="0"/>
              <a:t>		(D) 7.7 m/s      (E) 6.6 m/s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447800"/>
            <a:ext cx="2895600" cy="2057400"/>
          </a:xfrm>
        </p:spPr>
      </p:pic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3352800" y="1524000"/>
            <a:ext cx="57912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A 2 kg block released from rest from the top of an incline plane. There is no friction between the block and the surface. </a:t>
            </a:r>
          </a:p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3349625"/>
            <a:ext cx="7315200" cy="3508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How much work is done by the gravitational force on the block?</a:t>
            </a:r>
          </a:p>
          <a:p>
            <a:pPr marL="342900" indent="-342900">
              <a:buFontTx/>
              <a:buAutoNum type="alphaUcParenBoth"/>
              <a:defRPr/>
            </a:pPr>
            <a:r>
              <a:rPr lang="en-US" sz="2400" dirty="0"/>
              <a:t>80 J    </a:t>
            </a:r>
            <a:r>
              <a:rPr lang="en-US" sz="2400" b="1" dirty="0"/>
              <a:t>(B) 60 J     </a:t>
            </a:r>
            <a:r>
              <a:rPr lang="en-US" sz="2400" dirty="0"/>
              <a:t>(C) 50 J       (D) 40 J     (E) 30 J </a:t>
            </a:r>
          </a:p>
          <a:p>
            <a:pPr marL="342900" indent="-342900">
              <a:buFontTx/>
              <a:buAutoNum type="alphaUcParenBoth"/>
              <a:defRPr/>
            </a:pPr>
            <a:endParaRPr lang="en-US" dirty="0"/>
          </a:p>
          <a:p>
            <a:pPr marL="342900" indent="-342900">
              <a:buFontTx/>
              <a:buAutoNum type="alphaUcParenBoth"/>
              <a:defRPr/>
            </a:pPr>
            <a:endParaRPr lang="en-US" dirty="0"/>
          </a:p>
          <a:p>
            <a:pPr>
              <a:defRPr/>
            </a:pPr>
            <a:r>
              <a:rPr lang="en-US" sz="2400" dirty="0"/>
              <a:t>What is the speed of the block when it reaches the horizontal surface?</a:t>
            </a:r>
          </a:p>
          <a:p>
            <a:pPr marL="457200" indent="-457200">
              <a:buFontTx/>
              <a:buAutoNum type="alphaUcParenBoth"/>
              <a:defRPr/>
            </a:pPr>
            <a:r>
              <a:rPr lang="en-US" sz="2400" dirty="0"/>
              <a:t>3.2 m/s      (B) 4.3 m/s        (C) 5.8 m/s     </a:t>
            </a:r>
          </a:p>
          <a:p>
            <a:pPr marL="457200" indent="-457200">
              <a:defRPr/>
            </a:pPr>
            <a:r>
              <a:rPr lang="en-US" sz="2400" dirty="0"/>
              <a:t>		</a:t>
            </a:r>
            <a:r>
              <a:rPr lang="en-US" sz="2400" b="1" dirty="0"/>
              <a:t>(D) 7.7 m/s      </a:t>
            </a:r>
            <a:r>
              <a:rPr lang="en-US" sz="2400" dirty="0"/>
              <a:t>(E) 6.6 m/s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Ball A (2kg)</a:t>
            </a:r>
            <a:r>
              <a:rPr lang="en-US" baseline="30000" smtClean="0"/>
              <a:t> </a:t>
            </a:r>
            <a:r>
              <a:rPr lang="en-US" smtClean="0"/>
              <a:t>is initially moving with a velocity of 4m/s and collides elastically with ball B of equal mass that is at rest. 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Find the final velocities of the balls.  </a:t>
            </a:r>
          </a:p>
        </p:txBody>
      </p:sp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Integrating Topics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dirty="0" smtClean="0"/>
              <a:t>  </a:t>
            </a:r>
            <a:r>
              <a:rPr lang="en-US" sz="2600" b="1" i="1" dirty="0" smtClean="0"/>
              <a:t>Holding a weight up is not work because it can be done by a passive object.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table can hold the weight up with no effort.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900" dirty="0" smtClean="0"/>
              <a:t>  - Do I do work when I push on the wall?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dirty="0" smtClean="0"/>
              <a:t>A		Yes, you are expending effort and tiring 	yourself out.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dirty="0" smtClean="0"/>
              <a:t>B 	No; if you lean an object against the wall      	it will push against the wall but not 	expend effort.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400" smtClean="0"/>
              <a:t>Ball A (2kg)</a:t>
            </a:r>
            <a:r>
              <a:rPr lang="en-US" sz="2400" baseline="30000" smtClean="0"/>
              <a:t> </a:t>
            </a:r>
            <a:r>
              <a:rPr lang="en-US" sz="2400" smtClean="0"/>
              <a:t>is initially moving with a velocity of 4m/s and collides elastically with ball B of equal mass that is at rest. </a:t>
            </a:r>
          </a:p>
          <a:p>
            <a:pPr marL="0" indent="0">
              <a:buFont typeface="Arial" charset="0"/>
              <a:buNone/>
            </a:pPr>
            <a:r>
              <a:rPr lang="en-US" sz="2400" smtClean="0"/>
              <a:t>Find the final velocities of the balls.  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Elastic means Energy is conserved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½ m</a:t>
            </a:r>
            <a:r>
              <a:rPr lang="en-US" i="1" baseline="-25000" smtClean="0"/>
              <a:t>1</a:t>
            </a:r>
            <a:r>
              <a:rPr lang="en-US" smtClean="0"/>
              <a:t>v</a:t>
            </a:r>
            <a:r>
              <a:rPr lang="en-US" i="1" baseline="-25000" smtClean="0"/>
              <a:t>1i</a:t>
            </a:r>
            <a:r>
              <a:rPr lang="en-US" i="1" baseline="30000" smtClean="0"/>
              <a:t>2</a:t>
            </a:r>
            <a:r>
              <a:rPr lang="en-US" i="1" smtClean="0"/>
              <a:t> </a:t>
            </a:r>
            <a:r>
              <a:rPr lang="en-US" smtClean="0"/>
              <a:t>= ½ m</a:t>
            </a:r>
            <a:r>
              <a:rPr lang="en-US" i="1" baseline="-25000" smtClean="0"/>
              <a:t>1</a:t>
            </a:r>
            <a:r>
              <a:rPr lang="en-US" smtClean="0"/>
              <a:t>v</a:t>
            </a:r>
            <a:r>
              <a:rPr lang="en-US" i="1" baseline="-25000" smtClean="0"/>
              <a:t>1f</a:t>
            </a:r>
            <a:r>
              <a:rPr lang="en-US" i="1" baseline="30000" smtClean="0"/>
              <a:t>2</a:t>
            </a:r>
            <a:r>
              <a:rPr lang="en-US" i="1" smtClean="0"/>
              <a:t> + </a:t>
            </a:r>
            <a:r>
              <a:rPr lang="en-US" smtClean="0"/>
              <a:t>½ m</a:t>
            </a:r>
            <a:r>
              <a:rPr lang="en-US" i="1" baseline="-25000" smtClean="0"/>
              <a:t>2</a:t>
            </a:r>
            <a:r>
              <a:rPr lang="en-US" smtClean="0"/>
              <a:t>v</a:t>
            </a:r>
            <a:r>
              <a:rPr lang="en-US" i="1" baseline="-25000" smtClean="0"/>
              <a:t>2f</a:t>
            </a:r>
            <a:r>
              <a:rPr lang="en-US" i="1" baseline="30000" smtClean="0"/>
              <a:t>2</a:t>
            </a:r>
          </a:p>
          <a:p>
            <a:pPr marL="0" indent="0">
              <a:buFont typeface="Arial" charset="0"/>
              <a:buNone/>
            </a:pPr>
            <a:endParaRPr lang="en-US" i="1" baseline="30000" smtClean="0"/>
          </a:p>
          <a:p>
            <a:pPr marL="0" indent="0">
              <a:buFont typeface="Arial" charset="0"/>
              <a:buNone/>
            </a:pPr>
            <a:r>
              <a:rPr lang="en-US" smtClean="0"/>
              <a:t>Momentum is conserved because there are no outside forces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m</a:t>
            </a:r>
            <a:r>
              <a:rPr lang="en-US" i="1" baseline="-25000" smtClean="0"/>
              <a:t>1</a:t>
            </a:r>
            <a:r>
              <a:rPr lang="en-US" smtClean="0"/>
              <a:t>v</a:t>
            </a:r>
            <a:r>
              <a:rPr lang="en-US" i="1" baseline="-25000" smtClean="0"/>
              <a:t>1i</a:t>
            </a:r>
            <a:r>
              <a:rPr lang="en-US" i="1" smtClean="0"/>
              <a:t> </a:t>
            </a:r>
            <a:r>
              <a:rPr lang="en-US" smtClean="0"/>
              <a:t>= m</a:t>
            </a:r>
            <a:r>
              <a:rPr lang="en-US" i="1" baseline="-25000" smtClean="0"/>
              <a:t>1</a:t>
            </a:r>
            <a:r>
              <a:rPr lang="en-US" smtClean="0"/>
              <a:t>v</a:t>
            </a:r>
            <a:r>
              <a:rPr lang="en-US" i="1" baseline="-25000" smtClean="0"/>
              <a:t>1f</a:t>
            </a:r>
            <a:r>
              <a:rPr lang="en-US" i="1" smtClean="0"/>
              <a:t> + </a:t>
            </a:r>
            <a:r>
              <a:rPr lang="en-US" smtClean="0"/>
              <a:t>m</a:t>
            </a:r>
            <a:r>
              <a:rPr lang="en-US" i="1" baseline="-25000" smtClean="0"/>
              <a:t>2</a:t>
            </a:r>
            <a:r>
              <a:rPr lang="en-US" smtClean="0"/>
              <a:t>v</a:t>
            </a:r>
            <a:r>
              <a:rPr lang="en-US" i="1" baseline="-25000" smtClean="0"/>
              <a:t>2f</a:t>
            </a:r>
          </a:p>
          <a:p>
            <a:pPr marL="0" indent="0">
              <a:buFont typeface="Arial" charset="0"/>
              <a:buNone/>
            </a:pPr>
            <a:endParaRPr lang="en-US" i="1" baseline="-25000" smtClean="0"/>
          </a:p>
          <a:p>
            <a:pPr marL="0" indent="0">
              <a:buFont typeface="Arial" charset="0"/>
              <a:buNone/>
            </a:pPr>
            <a:endParaRPr lang="en-US" i="1" baseline="30000" smtClean="0"/>
          </a:p>
          <a:p>
            <a:pPr marL="0" indent="0">
              <a:buFont typeface="Arial" charset="0"/>
              <a:buNone/>
            </a:pPr>
            <a:endParaRPr lang="en-US" i="1" baseline="30000" smtClean="0"/>
          </a:p>
        </p:txBody>
      </p:sp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Integrating Topics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400" smtClean="0"/>
              <a:t>Ball A (2kg)</a:t>
            </a:r>
            <a:r>
              <a:rPr lang="en-US" sz="2400" baseline="30000" smtClean="0"/>
              <a:t> </a:t>
            </a:r>
            <a:r>
              <a:rPr lang="en-US" sz="2400" smtClean="0"/>
              <a:t>is initially moving with a velocity of 4m/s and collides elastically with ball B of equal mass that is at rest. </a:t>
            </a:r>
          </a:p>
          <a:p>
            <a:pPr marL="0" indent="0">
              <a:buFont typeface="Arial" charset="0"/>
              <a:buNone/>
            </a:pPr>
            <a:r>
              <a:rPr lang="en-US" sz="2400" smtClean="0"/>
              <a:t>Find the final velocities of the balls.  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½ m</a:t>
            </a:r>
            <a:r>
              <a:rPr lang="en-US" i="1" baseline="-25000" smtClean="0"/>
              <a:t>1</a:t>
            </a:r>
            <a:r>
              <a:rPr lang="en-US" smtClean="0"/>
              <a:t>v</a:t>
            </a:r>
            <a:r>
              <a:rPr lang="en-US" i="1" baseline="-25000" smtClean="0"/>
              <a:t>1i</a:t>
            </a:r>
            <a:r>
              <a:rPr lang="en-US" i="1" baseline="30000" smtClean="0"/>
              <a:t>2</a:t>
            </a:r>
            <a:r>
              <a:rPr lang="en-US" i="1" smtClean="0"/>
              <a:t> </a:t>
            </a:r>
            <a:r>
              <a:rPr lang="en-US" smtClean="0"/>
              <a:t>= ½ m</a:t>
            </a:r>
            <a:r>
              <a:rPr lang="en-US" i="1" baseline="-25000" smtClean="0"/>
              <a:t>1</a:t>
            </a:r>
            <a:r>
              <a:rPr lang="en-US" smtClean="0"/>
              <a:t>v</a:t>
            </a:r>
            <a:r>
              <a:rPr lang="en-US" i="1" baseline="-25000" smtClean="0"/>
              <a:t>1f</a:t>
            </a:r>
            <a:r>
              <a:rPr lang="en-US" i="1" baseline="30000" smtClean="0"/>
              <a:t>2</a:t>
            </a:r>
            <a:r>
              <a:rPr lang="en-US" i="1" smtClean="0"/>
              <a:t> + </a:t>
            </a:r>
            <a:r>
              <a:rPr lang="en-US" smtClean="0"/>
              <a:t>½ m</a:t>
            </a:r>
            <a:r>
              <a:rPr lang="en-US" i="1" baseline="-25000" smtClean="0"/>
              <a:t>2</a:t>
            </a:r>
            <a:r>
              <a:rPr lang="en-US" smtClean="0"/>
              <a:t>v</a:t>
            </a:r>
            <a:r>
              <a:rPr lang="en-US" i="1" baseline="-25000" smtClean="0"/>
              <a:t>2f</a:t>
            </a:r>
            <a:r>
              <a:rPr lang="en-US" i="1" baseline="30000" smtClean="0"/>
              <a:t>2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½ 2x4</a:t>
            </a:r>
            <a:r>
              <a:rPr lang="en-US" i="1" baseline="30000" smtClean="0"/>
              <a:t>2</a:t>
            </a:r>
            <a:r>
              <a:rPr lang="en-US" i="1" smtClean="0"/>
              <a:t> </a:t>
            </a:r>
            <a:r>
              <a:rPr lang="en-US" smtClean="0"/>
              <a:t>= ½ 2v</a:t>
            </a:r>
            <a:r>
              <a:rPr lang="en-US" i="1" baseline="-25000" smtClean="0"/>
              <a:t>1f</a:t>
            </a:r>
            <a:r>
              <a:rPr lang="en-US" i="1" baseline="30000" smtClean="0"/>
              <a:t>2</a:t>
            </a:r>
            <a:r>
              <a:rPr lang="en-US" i="1" smtClean="0"/>
              <a:t> + </a:t>
            </a:r>
            <a:r>
              <a:rPr lang="en-US" smtClean="0"/>
              <a:t>½ 2v</a:t>
            </a:r>
            <a:r>
              <a:rPr lang="en-US" i="1" baseline="-25000" smtClean="0"/>
              <a:t>2f</a:t>
            </a:r>
            <a:r>
              <a:rPr lang="en-US" i="1" baseline="30000" smtClean="0"/>
              <a:t>2</a:t>
            </a:r>
          </a:p>
          <a:p>
            <a:pPr marL="0" indent="0">
              <a:buFont typeface="Arial" charset="0"/>
              <a:buNone/>
            </a:pPr>
            <a:r>
              <a:rPr lang="en-US" b="1" smtClean="0"/>
              <a:t>16 = v</a:t>
            </a:r>
            <a:r>
              <a:rPr lang="en-US" b="1" i="1" baseline="-25000" smtClean="0"/>
              <a:t>1f</a:t>
            </a:r>
            <a:r>
              <a:rPr lang="en-US" b="1" i="1" baseline="30000" smtClean="0"/>
              <a:t>2</a:t>
            </a:r>
            <a:r>
              <a:rPr lang="en-US" b="1" i="1" smtClean="0"/>
              <a:t> + </a:t>
            </a:r>
            <a:r>
              <a:rPr lang="en-US" b="1" smtClean="0"/>
              <a:t>v</a:t>
            </a:r>
            <a:r>
              <a:rPr lang="en-US" b="1" i="1" baseline="-25000" smtClean="0"/>
              <a:t>2f</a:t>
            </a:r>
            <a:r>
              <a:rPr lang="en-US" b="1" i="1" baseline="30000" smtClean="0"/>
              <a:t>2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m</a:t>
            </a:r>
            <a:r>
              <a:rPr lang="en-US" i="1" baseline="-25000" smtClean="0"/>
              <a:t>1</a:t>
            </a:r>
            <a:r>
              <a:rPr lang="en-US" smtClean="0"/>
              <a:t>v</a:t>
            </a:r>
            <a:r>
              <a:rPr lang="en-US" i="1" baseline="-25000" smtClean="0"/>
              <a:t>1i</a:t>
            </a:r>
            <a:r>
              <a:rPr lang="en-US" i="1" smtClean="0"/>
              <a:t> </a:t>
            </a:r>
            <a:r>
              <a:rPr lang="en-US" smtClean="0"/>
              <a:t>= m</a:t>
            </a:r>
            <a:r>
              <a:rPr lang="en-US" i="1" baseline="-25000" smtClean="0"/>
              <a:t>1</a:t>
            </a:r>
            <a:r>
              <a:rPr lang="en-US" smtClean="0"/>
              <a:t>v</a:t>
            </a:r>
            <a:r>
              <a:rPr lang="en-US" i="1" baseline="-25000" smtClean="0"/>
              <a:t>1f</a:t>
            </a:r>
            <a:r>
              <a:rPr lang="en-US" i="1" smtClean="0"/>
              <a:t> + </a:t>
            </a:r>
            <a:r>
              <a:rPr lang="en-US" smtClean="0"/>
              <a:t>m</a:t>
            </a:r>
            <a:r>
              <a:rPr lang="en-US" i="1" baseline="-25000" smtClean="0"/>
              <a:t>2</a:t>
            </a:r>
            <a:r>
              <a:rPr lang="en-US" smtClean="0"/>
              <a:t>v</a:t>
            </a:r>
            <a:r>
              <a:rPr lang="en-US" i="1" baseline="-25000" smtClean="0"/>
              <a:t>2f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2x4</a:t>
            </a:r>
            <a:r>
              <a:rPr lang="en-US" i="1" smtClean="0"/>
              <a:t> </a:t>
            </a:r>
            <a:r>
              <a:rPr lang="en-US" smtClean="0"/>
              <a:t>= 2v</a:t>
            </a:r>
            <a:r>
              <a:rPr lang="en-US" i="1" baseline="-25000" smtClean="0"/>
              <a:t>1f</a:t>
            </a:r>
            <a:r>
              <a:rPr lang="en-US" i="1" smtClean="0"/>
              <a:t> + </a:t>
            </a:r>
            <a:r>
              <a:rPr lang="en-US" smtClean="0"/>
              <a:t>2v</a:t>
            </a:r>
            <a:r>
              <a:rPr lang="en-US" i="1" baseline="-25000" smtClean="0"/>
              <a:t>2f</a:t>
            </a:r>
          </a:p>
          <a:p>
            <a:pPr marL="0" indent="0">
              <a:buFont typeface="Arial" charset="0"/>
              <a:buNone/>
            </a:pPr>
            <a:r>
              <a:rPr lang="en-US" b="1" smtClean="0"/>
              <a:t>v</a:t>
            </a:r>
            <a:r>
              <a:rPr lang="en-US" b="1" i="1" baseline="-25000" smtClean="0"/>
              <a:t>2f   </a:t>
            </a:r>
            <a:r>
              <a:rPr lang="en-US" b="1" smtClean="0"/>
              <a:t>= 4-v</a:t>
            </a:r>
            <a:r>
              <a:rPr lang="en-US" b="1" i="1" baseline="-25000" smtClean="0"/>
              <a:t>1f</a:t>
            </a:r>
          </a:p>
          <a:p>
            <a:pPr marL="0" indent="0">
              <a:buFont typeface="Arial" charset="0"/>
              <a:buNone/>
            </a:pPr>
            <a:endParaRPr lang="en-US" i="1" baseline="-25000" smtClean="0"/>
          </a:p>
          <a:p>
            <a:pPr marL="0" indent="0">
              <a:buFont typeface="Arial" charset="0"/>
              <a:buNone/>
            </a:pPr>
            <a:endParaRPr lang="en-US" i="1" baseline="-25000" smtClean="0"/>
          </a:p>
          <a:p>
            <a:pPr marL="0" indent="0">
              <a:buFont typeface="Arial" charset="0"/>
              <a:buNone/>
            </a:pPr>
            <a:endParaRPr lang="en-US" i="1" baseline="-25000" smtClean="0"/>
          </a:p>
          <a:p>
            <a:pPr marL="0" indent="0">
              <a:buFont typeface="Arial" charset="0"/>
              <a:buNone/>
            </a:pPr>
            <a:endParaRPr lang="en-US" i="1" baseline="30000" smtClean="0"/>
          </a:p>
          <a:p>
            <a:pPr marL="0" indent="0">
              <a:buFont typeface="Arial" charset="0"/>
              <a:buNone/>
            </a:pPr>
            <a:endParaRPr lang="en-US" i="1" baseline="30000" smtClean="0"/>
          </a:p>
        </p:txBody>
      </p:sp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Integrating Topics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8600" y="3652838"/>
            <a:ext cx="5105400" cy="28003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Plugging equation 2 into equation 1: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3200" b="1" dirty="0"/>
              <a:t>16 = v</a:t>
            </a:r>
            <a:r>
              <a:rPr lang="en-US" sz="3200" b="1" i="1" baseline="-25000" dirty="0"/>
              <a:t>1f</a:t>
            </a:r>
            <a:r>
              <a:rPr lang="en-US" sz="3200" b="1" i="1" baseline="30000" dirty="0"/>
              <a:t>2</a:t>
            </a:r>
            <a:r>
              <a:rPr lang="en-US" sz="3200" b="1" i="1" dirty="0"/>
              <a:t> + </a:t>
            </a:r>
            <a:r>
              <a:rPr lang="en-US" sz="3200" b="1" dirty="0"/>
              <a:t>(4-v</a:t>
            </a:r>
            <a:r>
              <a:rPr lang="en-US" sz="3200" b="1" i="1" baseline="-25000" dirty="0"/>
              <a:t>1f</a:t>
            </a:r>
            <a:r>
              <a:rPr lang="en-US" sz="3200" b="1" dirty="0"/>
              <a:t>)</a:t>
            </a:r>
            <a:r>
              <a:rPr lang="en-US" sz="3200" b="1" i="1" baseline="30000" dirty="0"/>
              <a:t>2</a:t>
            </a:r>
          </a:p>
          <a:p>
            <a:pPr>
              <a:defRPr/>
            </a:pPr>
            <a:r>
              <a:rPr lang="en-US" sz="3200" b="1" dirty="0"/>
              <a:t>16 = v</a:t>
            </a:r>
            <a:r>
              <a:rPr lang="en-US" sz="3200" b="1" i="1" baseline="-25000" dirty="0"/>
              <a:t>1f</a:t>
            </a:r>
            <a:r>
              <a:rPr lang="en-US" sz="3200" b="1" i="1" baseline="30000" dirty="0"/>
              <a:t>2</a:t>
            </a:r>
            <a:r>
              <a:rPr lang="en-US" sz="3200" b="1" i="1" dirty="0"/>
              <a:t> + 16 - 8</a:t>
            </a:r>
            <a:r>
              <a:rPr lang="en-US" sz="3200" b="1" dirty="0"/>
              <a:t>v</a:t>
            </a:r>
            <a:r>
              <a:rPr lang="en-US" sz="3200" b="1" i="1" baseline="-25000" dirty="0"/>
              <a:t>1f  </a:t>
            </a:r>
            <a:r>
              <a:rPr lang="en-US" sz="3200" b="1" dirty="0"/>
              <a:t>+ v</a:t>
            </a:r>
            <a:r>
              <a:rPr lang="en-US" sz="3200" b="1" i="1" baseline="-25000" dirty="0"/>
              <a:t>1f</a:t>
            </a:r>
            <a:r>
              <a:rPr lang="en-US" sz="3200" b="1" i="1" baseline="30000" dirty="0"/>
              <a:t>2</a:t>
            </a:r>
          </a:p>
          <a:p>
            <a:pPr>
              <a:defRPr/>
            </a:pPr>
            <a:r>
              <a:rPr lang="en-US" sz="3200" b="1" dirty="0"/>
              <a:t>0 = 2v</a:t>
            </a:r>
            <a:r>
              <a:rPr lang="en-US" sz="3200" b="1" i="1" baseline="-25000" dirty="0"/>
              <a:t>1f</a:t>
            </a:r>
            <a:r>
              <a:rPr lang="en-US" sz="3200" b="1" i="1" baseline="30000" dirty="0"/>
              <a:t>2</a:t>
            </a:r>
            <a:r>
              <a:rPr lang="en-US" sz="3200" b="1" i="1" dirty="0"/>
              <a:t> - 8</a:t>
            </a:r>
            <a:r>
              <a:rPr lang="en-US" sz="3200" b="1" dirty="0"/>
              <a:t>v</a:t>
            </a:r>
            <a:r>
              <a:rPr lang="en-US" sz="3200" b="1" i="1" baseline="-25000" dirty="0"/>
              <a:t>1f</a:t>
            </a:r>
          </a:p>
          <a:p>
            <a:pPr>
              <a:defRPr/>
            </a:pPr>
            <a:r>
              <a:rPr lang="en-US" sz="3200" b="1" dirty="0"/>
              <a:t>v</a:t>
            </a:r>
            <a:r>
              <a:rPr lang="en-US" sz="3200" b="1" i="1" baseline="-25000" dirty="0"/>
              <a:t>1f  </a:t>
            </a:r>
            <a:r>
              <a:rPr lang="en-US" sz="3200" b="1" dirty="0"/>
              <a:t>= 4 or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Newton’s Cradle</a:t>
            </a:r>
          </a:p>
        </p:txBody>
      </p:sp>
      <p:pic>
        <p:nvPicPr>
          <p:cNvPr id="57348" name="Picture 2" descr="C:\Users\Sebastian\Desktop\200px-Newtons_cradle_animation_book_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002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3161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Why does only one ball go up? Why not 2?</a:t>
            </a:r>
          </a:p>
          <a:p>
            <a:pPr>
              <a:buFont typeface="Arial" charset="0"/>
              <a:buNone/>
            </a:pPr>
            <a:r>
              <a:rPr lang="en-US" smtClean="0"/>
              <a:t>Lets look at the conservation of energy and momentum</a:t>
            </a:r>
          </a:p>
        </p:txBody>
      </p:sp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8372" name="Picture 2" descr="C:\Users\Sebastian\Desktop\200px-Newtons_cradle_animation_book_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38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Energy Conservation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½ mv</a:t>
            </a:r>
            <a:r>
              <a:rPr lang="en-US" i="1" baseline="-25000" smtClean="0"/>
              <a:t>1i</a:t>
            </a:r>
            <a:r>
              <a:rPr lang="en-US" i="1" baseline="30000" smtClean="0"/>
              <a:t>2</a:t>
            </a:r>
            <a:r>
              <a:rPr lang="en-US" i="1" smtClean="0"/>
              <a:t> </a:t>
            </a:r>
            <a:r>
              <a:rPr lang="en-US" smtClean="0"/>
              <a:t>= ½ (2m)v</a:t>
            </a:r>
            <a:r>
              <a:rPr lang="en-US" i="1" baseline="-25000" smtClean="0"/>
              <a:t>2f</a:t>
            </a:r>
            <a:r>
              <a:rPr lang="en-US" i="1" baseline="30000" smtClean="0"/>
              <a:t>2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½ v</a:t>
            </a:r>
            <a:r>
              <a:rPr lang="en-US" i="1" baseline="-25000" smtClean="0"/>
              <a:t>1i</a:t>
            </a:r>
            <a:r>
              <a:rPr lang="en-US" i="1" baseline="30000" smtClean="0"/>
              <a:t>2</a:t>
            </a:r>
            <a:r>
              <a:rPr lang="en-US" i="1" smtClean="0"/>
              <a:t> </a:t>
            </a:r>
            <a:r>
              <a:rPr lang="en-US" smtClean="0"/>
              <a:t>= v</a:t>
            </a:r>
            <a:r>
              <a:rPr lang="en-US" i="1" baseline="-25000" smtClean="0"/>
              <a:t>2f</a:t>
            </a:r>
            <a:r>
              <a:rPr lang="en-US" i="1" baseline="30000" smtClean="0"/>
              <a:t>2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v</a:t>
            </a:r>
            <a:r>
              <a:rPr lang="en-US" i="1" baseline="-25000" smtClean="0"/>
              <a:t>2f</a:t>
            </a:r>
            <a:r>
              <a:rPr lang="en-US" i="1" smtClean="0"/>
              <a:t> </a:t>
            </a:r>
            <a:r>
              <a:rPr lang="en-US" smtClean="0"/>
              <a:t>= (½v</a:t>
            </a:r>
            <a:r>
              <a:rPr lang="en-US" i="1" baseline="-25000" smtClean="0"/>
              <a:t>1i</a:t>
            </a:r>
            <a:r>
              <a:rPr lang="en-US" smtClean="0"/>
              <a:t>)</a:t>
            </a:r>
            <a:r>
              <a:rPr lang="en-US" i="1" baseline="30000" smtClean="0"/>
              <a:t>0.5</a:t>
            </a:r>
          </a:p>
          <a:p>
            <a:pPr marL="0" indent="0">
              <a:buFont typeface="Arial" charset="0"/>
              <a:buNone/>
            </a:pPr>
            <a:endParaRPr lang="en-US" i="1" baseline="30000" smtClean="0"/>
          </a:p>
          <a:p>
            <a:pPr marL="0" indent="0">
              <a:buFont typeface="Arial" charset="0"/>
              <a:buNone/>
            </a:pPr>
            <a:r>
              <a:rPr lang="en-US" smtClean="0"/>
              <a:t>Momentum Conservation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mv</a:t>
            </a:r>
            <a:r>
              <a:rPr lang="en-US" i="1" baseline="-25000" smtClean="0"/>
              <a:t>1i</a:t>
            </a:r>
            <a:r>
              <a:rPr lang="en-US" smtClean="0"/>
              <a:t> = 2mv</a:t>
            </a:r>
            <a:r>
              <a:rPr lang="en-US" i="1" baseline="-25000" smtClean="0"/>
              <a:t>2f</a:t>
            </a:r>
            <a:r>
              <a:rPr lang="en-US" smtClean="0"/>
              <a:t> </a:t>
            </a:r>
            <a:endParaRPr lang="en-US" i="1" baseline="30000" smtClean="0"/>
          </a:p>
          <a:p>
            <a:pPr marL="0" indent="0">
              <a:buFont typeface="Arial" charset="0"/>
              <a:buNone/>
            </a:pPr>
            <a:r>
              <a:rPr lang="en-US" smtClean="0"/>
              <a:t>v</a:t>
            </a:r>
            <a:r>
              <a:rPr lang="en-US" i="1" baseline="-25000" smtClean="0"/>
              <a:t>1i</a:t>
            </a:r>
            <a:r>
              <a:rPr lang="en-US" smtClean="0"/>
              <a:t> = 2v</a:t>
            </a:r>
            <a:r>
              <a:rPr lang="en-US" i="1" baseline="-25000" smtClean="0"/>
              <a:t>2f</a:t>
            </a:r>
            <a:r>
              <a:rPr lang="en-US" smtClean="0"/>
              <a:t> </a:t>
            </a:r>
            <a:endParaRPr lang="en-US" i="1" baseline="30000" smtClean="0"/>
          </a:p>
          <a:p>
            <a:pPr marL="0" indent="0">
              <a:buFont typeface="Arial" charset="0"/>
              <a:buNone/>
            </a:pPr>
            <a:r>
              <a:rPr lang="en-US" smtClean="0"/>
              <a:t>v</a:t>
            </a:r>
            <a:r>
              <a:rPr lang="en-US" i="1" baseline="-25000" smtClean="0"/>
              <a:t>1i</a:t>
            </a:r>
            <a:r>
              <a:rPr lang="en-US" smtClean="0"/>
              <a:t> =? 2 (½v</a:t>
            </a:r>
            <a:r>
              <a:rPr lang="en-US" i="1" baseline="-25000" smtClean="0"/>
              <a:t>1i</a:t>
            </a:r>
            <a:r>
              <a:rPr lang="en-US" smtClean="0"/>
              <a:t>)</a:t>
            </a:r>
            <a:r>
              <a:rPr lang="en-US" i="1" baseline="30000" smtClean="0"/>
              <a:t>0.5</a:t>
            </a:r>
            <a:endParaRPr lang="en-US" smtClean="0"/>
          </a:p>
          <a:p>
            <a:pPr marL="0" indent="0">
              <a:buFont typeface="Arial" charset="0"/>
              <a:buNone/>
            </a:pPr>
            <a:r>
              <a:rPr lang="en-US" smtClean="0"/>
              <a:t>There is no way for momentum and energy to be conserved at the same time if 2 balls go up</a:t>
            </a:r>
          </a:p>
        </p:txBody>
      </p:sp>
      <p:pic>
        <p:nvPicPr>
          <p:cNvPr id="59395" name="Picture 2" descr="C:\Users\Sebastian\Desktop\200px-Newtons_cradle_animation_book_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048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smtClean="0"/>
              <a:t>When can I use energy conservation?</a:t>
            </a:r>
          </a:p>
          <a:p>
            <a:r>
              <a:rPr lang="en-US" smtClean="0"/>
              <a:t>Heat</a:t>
            </a:r>
          </a:p>
          <a:p>
            <a:r>
              <a:rPr lang="en-US" smtClean="0"/>
              <a:t>Friction</a:t>
            </a:r>
          </a:p>
          <a:p>
            <a:r>
              <a:rPr lang="en-US" smtClean="0"/>
              <a:t>Power = Work/Time</a:t>
            </a:r>
          </a:p>
          <a:p>
            <a:endParaRPr lang="en-US" smtClean="0"/>
          </a:p>
        </p:txBody>
      </p:sp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Review/Practice Week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Energy is always conserved if we consider all forms of energy.  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However some forms of energy are very hard to measure, especially energy “lost” through friction, heat or sound.  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When most physicists talk about energy conservation, they are referring to easily measured forms, Kinetic and Potential.  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</p:txBody>
      </p:sp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Limitations of Energy Conservation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Consider two carts with magnets, for example in our lab.  Pushed carts toward each other and in the collision they bounced.  It turns out this was an elastic collision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½ m</a:t>
            </a:r>
            <a:r>
              <a:rPr lang="en-US" i="1" baseline="-25000" dirty="0" smtClean="0"/>
              <a:t>1</a:t>
            </a:r>
            <a:r>
              <a:rPr lang="en-US" dirty="0" smtClean="0"/>
              <a:t>v</a:t>
            </a:r>
            <a:r>
              <a:rPr lang="en-US" i="1" baseline="-25000" dirty="0" smtClean="0"/>
              <a:t>1i</a:t>
            </a:r>
            <a:r>
              <a:rPr lang="en-US" i="1" baseline="30000" dirty="0" smtClean="0"/>
              <a:t>2</a:t>
            </a:r>
            <a:r>
              <a:rPr lang="en-US" i="1" dirty="0" smtClean="0"/>
              <a:t> + </a:t>
            </a:r>
            <a:r>
              <a:rPr lang="en-US" dirty="0" smtClean="0"/>
              <a:t>½ m</a:t>
            </a:r>
            <a:r>
              <a:rPr lang="en-US" i="1" baseline="-25000" dirty="0" smtClean="0"/>
              <a:t>2</a:t>
            </a:r>
            <a:r>
              <a:rPr lang="en-US" dirty="0" smtClean="0"/>
              <a:t>v</a:t>
            </a:r>
            <a:r>
              <a:rPr lang="en-US" i="1" baseline="-25000" dirty="0" smtClean="0"/>
              <a:t>2i</a:t>
            </a:r>
            <a:r>
              <a:rPr lang="en-US" i="1" baseline="30000" dirty="0" smtClean="0"/>
              <a:t>2 </a:t>
            </a:r>
            <a:r>
              <a:rPr lang="en-US" dirty="0" smtClean="0"/>
              <a:t>= ½ m</a:t>
            </a:r>
            <a:r>
              <a:rPr lang="en-US" i="1" baseline="-25000" dirty="0" smtClean="0"/>
              <a:t>1</a:t>
            </a:r>
            <a:r>
              <a:rPr lang="en-US" dirty="0" smtClean="0"/>
              <a:t>v</a:t>
            </a:r>
            <a:r>
              <a:rPr lang="en-US" i="1" baseline="-25000" dirty="0" smtClean="0"/>
              <a:t>1f</a:t>
            </a:r>
            <a:r>
              <a:rPr lang="en-US" i="1" baseline="30000" dirty="0" smtClean="0"/>
              <a:t>2</a:t>
            </a:r>
            <a:r>
              <a:rPr lang="en-US" i="1" dirty="0" smtClean="0"/>
              <a:t> + </a:t>
            </a:r>
            <a:r>
              <a:rPr lang="en-US" dirty="0" smtClean="0"/>
              <a:t>½ m</a:t>
            </a:r>
            <a:r>
              <a:rPr lang="en-US" i="1" baseline="-25000" dirty="0" smtClean="0"/>
              <a:t>2</a:t>
            </a:r>
            <a:r>
              <a:rPr lang="en-US" dirty="0" smtClean="0"/>
              <a:t>v</a:t>
            </a:r>
            <a:r>
              <a:rPr lang="en-US" i="1" baseline="-25000" dirty="0" smtClean="0"/>
              <a:t>2f</a:t>
            </a:r>
            <a:r>
              <a:rPr lang="en-US" i="1" baseline="30000" dirty="0" smtClean="0"/>
              <a:t>2</a:t>
            </a:r>
          </a:p>
          <a:p>
            <a:pPr marL="0" indent="0">
              <a:buFont typeface="Arial" charset="0"/>
              <a:buNone/>
              <a:defRPr/>
            </a:pPr>
            <a:endParaRPr lang="en-US" i="1" baseline="30000" dirty="0" smtClean="0"/>
          </a:p>
          <a:p>
            <a:pPr>
              <a:buFont typeface="Arial" charset="0"/>
              <a:buNone/>
              <a:defRPr/>
            </a:pPr>
            <a:r>
              <a:rPr lang="en-US" dirty="0" smtClean="0"/>
              <a:t>What if they don’t bounce? Think of a car crash</a:t>
            </a:r>
            <a:endParaRPr lang="en-US" sz="1100" i="1" dirty="0" smtClean="0"/>
          </a:p>
          <a:p>
            <a:pPr>
              <a:buFont typeface="Arial" charset="0"/>
              <a:buNone/>
              <a:defRPr/>
            </a:pPr>
            <a:r>
              <a:rPr lang="en-US" dirty="0" smtClean="0"/>
              <a:t>½ m</a:t>
            </a:r>
            <a:r>
              <a:rPr lang="en-US" i="1" baseline="-25000" dirty="0" smtClean="0"/>
              <a:t>1</a:t>
            </a:r>
            <a:r>
              <a:rPr lang="en-US" dirty="0" smtClean="0"/>
              <a:t>v</a:t>
            </a:r>
            <a:r>
              <a:rPr lang="en-US" i="1" baseline="-25000" dirty="0" smtClean="0"/>
              <a:t>1i</a:t>
            </a:r>
            <a:r>
              <a:rPr lang="en-US" i="1" baseline="30000" dirty="0" smtClean="0"/>
              <a:t>2</a:t>
            </a:r>
            <a:r>
              <a:rPr lang="en-US" i="1" dirty="0" smtClean="0"/>
              <a:t> + </a:t>
            </a:r>
            <a:r>
              <a:rPr lang="en-US" dirty="0" smtClean="0"/>
              <a:t>½ m</a:t>
            </a:r>
            <a:r>
              <a:rPr lang="en-US" i="1" baseline="-25000" dirty="0" smtClean="0"/>
              <a:t>2</a:t>
            </a:r>
            <a:r>
              <a:rPr lang="en-US" dirty="0" smtClean="0"/>
              <a:t>v</a:t>
            </a:r>
            <a:r>
              <a:rPr lang="en-US" i="1" baseline="-25000" dirty="0" smtClean="0"/>
              <a:t>2i</a:t>
            </a:r>
            <a:r>
              <a:rPr lang="en-US" i="1" baseline="30000" dirty="0" smtClean="0"/>
              <a:t>2 </a:t>
            </a:r>
            <a:r>
              <a:rPr lang="en-US" dirty="0" smtClean="0"/>
              <a:t>= 0 ?</a:t>
            </a:r>
            <a:endParaRPr lang="en-US" i="1" baseline="30000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What if they don’t bounce? Think of a car crash</a:t>
            </a:r>
            <a:endParaRPr lang="en-US" sz="1100" i="1" smtClean="0"/>
          </a:p>
          <a:p>
            <a:pPr>
              <a:buFont typeface="Arial" charset="0"/>
              <a:buNone/>
            </a:pPr>
            <a:r>
              <a:rPr lang="en-US" smtClean="0"/>
              <a:t>½ m</a:t>
            </a:r>
            <a:r>
              <a:rPr lang="en-US" i="1" baseline="-25000" smtClean="0"/>
              <a:t>1</a:t>
            </a:r>
            <a:r>
              <a:rPr lang="en-US" smtClean="0"/>
              <a:t>v</a:t>
            </a:r>
            <a:r>
              <a:rPr lang="en-US" i="1" baseline="-25000" smtClean="0"/>
              <a:t>1i</a:t>
            </a:r>
            <a:r>
              <a:rPr lang="en-US" i="1" baseline="30000" smtClean="0"/>
              <a:t>2</a:t>
            </a:r>
            <a:r>
              <a:rPr lang="en-US" i="1" smtClean="0"/>
              <a:t> + </a:t>
            </a:r>
            <a:r>
              <a:rPr lang="en-US" smtClean="0"/>
              <a:t>½ m</a:t>
            </a:r>
            <a:r>
              <a:rPr lang="en-US" i="1" baseline="-25000" smtClean="0"/>
              <a:t>2</a:t>
            </a:r>
            <a:r>
              <a:rPr lang="en-US" smtClean="0"/>
              <a:t>v</a:t>
            </a:r>
            <a:r>
              <a:rPr lang="en-US" i="1" baseline="-25000" smtClean="0"/>
              <a:t>2i</a:t>
            </a:r>
            <a:r>
              <a:rPr lang="en-US" i="1" baseline="30000" smtClean="0"/>
              <a:t>2 </a:t>
            </a:r>
            <a:r>
              <a:rPr lang="en-US" smtClean="0"/>
              <a:t>= </a:t>
            </a:r>
            <a:r>
              <a:rPr lang="el-GR" smtClean="0"/>
              <a:t>Δ</a:t>
            </a:r>
            <a:r>
              <a:rPr lang="en-US" smtClean="0"/>
              <a:t>Q + </a:t>
            </a:r>
            <a:r>
              <a:rPr lang="el-GR" smtClean="0"/>
              <a:t>γ</a:t>
            </a:r>
            <a:r>
              <a:rPr lang="en-US" smtClean="0"/>
              <a:t> + W</a:t>
            </a:r>
            <a:r>
              <a:rPr lang="en-US" i="1" baseline="-25000" smtClean="0"/>
              <a:t>S</a:t>
            </a:r>
            <a:r>
              <a:rPr lang="en-US" smtClean="0"/>
              <a:t>?</a:t>
            </a:r>
            <a:endParaRPr lang="en-US" i="1" baseline="30000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We did not consider the energy that went into heat or sound.  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This is considered to be a case in which energy is not conserved because the energy did not stay as kinetic or potential energy.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r>
              <a:rPr lang="en-US" b="1" smtClean="0"/>
              <a:t>Energy is still conserved if we consider all forms of energy!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In physics, the way we measure work is taking the dot-product of the Force and distance vectors: W = </a:t>
            </a:r>
            <a:r>
              <a:rPr lang="en-US" dirty="0" err="1" smtClean="0"/>
              <a:t>F•d</a:t>
            </a: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A dot-product is the multiplication of co-linear components.  W = (</a:t>
            </a:r>
            <a:r>
              <a:rPr lang="en-US" dirty="0" err="1" smtClean="0"/>
              <a:t>F</a:t>
            </a:r>
            <a:r>
              <a:rPr lang="en-US" sz="1600" dirty="0" err="1" smtClean="0"/>
              <a:t>x</a:t>
            </a:r>
            <a:r>
              <a:rPr lang="en-US" dirty="0" smtClean="0"/>
              <a:t> x </a:t>
            </a:r>
            <a:r>
              <a:rPr lang="en-US" dirty="0" err="1" smtClean="0"/>
              <a:t>d</a:t>
            </a:r>
            <a:r>
              <a:rPr lang="en-US" sz="1600" dirty="0" err="1" smtClean="0"/>
              <a:t>x</a:t>
            </a:r>
            <a:r>
              <a:rPr lang="en-US" dirty="0" smtClean="0"/>
              <a:t>) + (</a:t>
            </a:r>
            <a:r>
              <a:rPr lang="en-US" dirty="0" err="1" smtClean="0"/>
              <a:t>F</a:t>
            </a:r>
            <a:r>
              <a:rPr lang="en-US" sz="1600" dirty="0" err="1" smtClean="0"/>
              <a:t>y</a:t>
            </a:r>
            <a:r>
              <a:rPr lang="en-US" dirty="0" smtClean="0"/>
              <a:t> x </a:t>
            </a:r>
            <a:r>
              <a:rPr lang="en-US" dirty="0" err="1" smtClean="0"/>
              <a:t>d</a:t>
            </a:r>
            <a:r>
              <a:rPr lang="en-US" sz="1600" dirty="0" err="1" smtClean="0"/>
              <a:t>y</a:t>
            </a:r>
            <a:r>
              <a:rPr lang="en-US" dirty="0" smtClean="0"/>
              <a:t>)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i.e. Multiply the x components (</a:t>
            </a:r>
            <a:r>
              <a:rPr lang="en-US" dirty="0" err="1" smtClean="0"/>
              <a:t>F</a:t>
            </a:r>
            <a:r>
              <a:rPr lang="en-US" sz="1600" dirty="0" err="1" smtClean="0"/>
              <a:t>x</a:t>
            </a:r>
            <a:r>
              <a:rPr lang="en-US" dirty="0" smtClean="0"/>
              <a:t> x </a:t>
            </a:r>
            <a:r>
              <a:rPr lang="en-US" dirty="0" err="1" smtClean="0"/>
              <a:t>d</a:t>
            </a:r>
            <a:r>
              <a:rPr lang="en-US" sz="1600" dirty="0" err="1" smtClean="0"/>
              <a:t>x</a:t>
            </a:r>
            <a:r>
              <a:rPr lang="en-US" dirty="0" smtClean="0"/>
              <a:t>)</a:t>
            </a:r>
            <a:endParaRPr lang="en-US" sz="1600" dirty="0" smtClean="0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Work: W = </a:t>
            </a:r>
            <a:r>
              <a:rPr lang="en-US" dirty="0" err="1" smtClean="0"/>
              <a:t>F•d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If I take a stapler and slide it across a table, it comes to a stop fairly quickly.  This is due to friction.  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Energy lost due to friction is easier to calculate because the force of friction is not difficult to measure.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A block of mass m = 50 kg moves on a rough horizontal surface. Friction applies a force of 250N. The traveled distance is 20 m. How much work is done by the friction force?</a:t>
            </a:r>
          </a:p>
          <a:p>
            <a:pPr>
              <a:buFont typeface="Arial" charset="0"/>
              <a:buNone/>
            </a:pPr>
            <a:r>
              <a:rPr lang="en-US" smtClean="0"/>
              <a:t>A. 1000 J      B. 2000 J        C. 3000 J      </a:t>
            </a:r>
          </a:p>
          <a:p>
            <a:pPr>
              <a:buFont typeface="Arial" charset="0"/>
              <a:buNone/>
            </a:pPr>
            <a:r>
              <a:rPr lang="en-US" smtClean="0"/>
              <a:t>D. 4000 J     E. -5000 J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A block of mass m = 50 kg moves on a rough horizontal surface. Friction applies a force of 250N. The traveled distance is 20 m. How much work is done by the friction force?</a:t>
            </a:r>
          </a:p>
          <a:p>
            <a:pPr>
              <a:buFont typeface="Arial" charset="0"/>
              <a:buNone/>
            </a:pPr>
            <a:r>
              <a:rPr lang="en-US" smtClean="0"/>
              <a:t>A. 1000 J      B. 2000 J        C. 3000 J      </a:t>
            </a:r>
          </a:p>
          <a:p>
            <a:pPr>
              <a:buFont typeface="Arial" charset="0"/>
              <a:buNone/>
            </a:pPr>
            <a:r>
              <a:rPr lang="en-US" smtClean="0"/>
              <a:t>D. 4000 J     </a:t>
            </a:r>
            <a:r>
              <a:rPr lang="en-US" b="1" smtClean="0"/>
              <a:t>E. -5000 J</a:t>
            </a:r>
          </a:p>
          <a:p>
            <a:pPr>
              <a:buFont typeface="Arial" charset="0"/>
              <a:buNone/>
            </a:pPr>
            <a:r>
              <a:rPr lang="en-US" i="1" smtClean="0"/>
              <a:t>W = F • d = F cos(0) x d = -250 x 1 x 20 = -5000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Objects generally slow down over time as a result of friction.  This is because the force of friction normally opposes the motion of an object.  </a:t>
            </a:r>
          </a:p>
          <a:p>
            <a:pPr>
              <a:buFont typeface="Arial" charset="0"/>
              <a:buNone/>
            </a:pPr>
            <a:r>
              <a:rPr lang="en-US" smtClean="0"/>
              <a:t>The force of friction depends on two factors, the normal force (the force of the surface on the object) and the coefficient of friction (</a:t>
            </a:r>
            <a:r>
              <a:rPr lang="el-GR" smtClean="0"/>
              <a:t>μ</a:t>
            </a:r>
            <a:r>
              <a:rPr lang="en-US" smtClean="0"/>
              <a:t>)</a:t>
            </a:r>
          </a:p>
          <a:p>
            <a:pPr>
              <a:buFont typeface="Arial" charset="0"/>
              <a:buNone/>
            </a:pPr>
            <a:r>
              <a:rPr lang="en-US" smtClean="0"/>
              <a:t>F</a:t>
            </a:r>
            <a:r>
              <a:rPr lang="en-US" i="1" baseline="-25000" smtClean="0"/>
              <a:t>F </a:t>
            </a:r>
            <a:r>
              <a:rPr lang="en-US" smtClean="0"/>
              <a:t> = </a:t>
            </a:r>
            <a:r>
              <a:rPr lang="el-GR" smtClean="0"/>
              <a:t>μ</a:t>
            </a:r>
            <a:r>
              <a:rPr lang="en-US" smtClean="0"/>
              <a:t> x N</a:t>
            </a:r>
          </a:p>
        </p:txBody>
      </p:sp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to Friction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F</a:t>
            </a:r>
            <a:r>
              <a:rPr lang="en-US" i="1" baseline="-25000" smtClean="0"/>
              <a:t>F </a:t>
            </a:r>
            <a:r>
              <a:rPr lang="en-US" smtClean="0"/>
              <a:t> = </a:t>
            </a:r>
            <a:r>
              <a:rPr lang="el-GR" smtClean="0"/>
              <a:t>μ</a:t>
            </a:r>
            <a:r>
              <a:rPr lang="en-US" smtClean="0"/>
              <a:t> x N</a:t>
            </a:r>
          </a:p>
          <a:p>
            <a:pPr>
              <a:buFont typeface="Arial" charset="0"/>
              <a:buNone/>
            </a:pPr>
            <a:r>
              <a:rPr lang="el-GR" smtClean="0"/>
              <a:t>μ</a:t>
            </a:r>
            <a:r>
              <a:rPr lang="en-US" smtClean="0"/>
              <a:t> quantifies how “grippy” the surface is.  </a:t>
            </a:r>
          </a:p>
          <a:p>
            <a:pPr>
              <a:buFont typeface="Arial" charset="0"/>
              <a:buNone/>
            </a:pPr>
            <a:r>
              <a:rPr lang="en-US" smtClean="0"/>
              <a:t>A car tire on asphalt has a </a:t>
            </a:r>
            <a:r>
              <a:rPr lang="el-GR" smtClean="0"/>
              <a:t>μ</a:t>
            </a:r>
            <a:r>
              <a:rPr lang="en-US" smtClean="0"/>
              <a:t> of around .7.  </a:t>
            </a:r>
          </a:p>
          <a:p>
            <a:pPr>
              <a:buFont typeface="Arial" charset="0"/>
              <a:buNone/>
            </a:pPr>
            <a:r>
              <a:rPr lang="en-US" smtClean="0"/>
              <a:t>A ski on snow has a coefficient of friction of around .05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to Friction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A worker pushes a 50 kg crate a distance of 7.5 m across a level floor. He pushes it at a constant speed by applying a constant horizontal force. The coefficient of kinetic friction between the crate and the floor is 0.15.  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How much work does he 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400" smtClean="0"/>
              <a:t>A worker pushes a 50 kg crate a distance of 7.5 m across a level floor. He pushes it at a constant speed by applying a constant horizontal force. The coefficient of kinetic friction between the crate and the floor is 0.15.  </a:t>
            </a:r>
          </a:p>
          <a:p>
            <a:pPr marL="0" indent="0">
              <a:buFont typeface="Arial" charset="0"/>
              <a:buNone/>
            </a:pPr>
            <a:r>
              <a:rPr lang="en-US" sz="2400" smtClean="0"/>
              <a:t>How much work does he do?</a:t>
            </a:r>
          </a:p>
          <a:p>
            <a:pPr marL="0" indent="0">
              <a:buFont typeface="Arial" charset="0"/>
              <a:buNone/>
            </a:pPr>
            <a:r>
              <a:rPr lang="en-US" i="1" smtClean="0"/>
              <a:t>W = F • d = F cos(0) x d</a:t>
            </a:r>
          </a:p>
          <a:p>
            <a:pPr marL="0" indent="0">
              <a:buFont typeface="Arial" charset="0"/>
              <a:buNone/>
            </a:pPr>
            <a:r>
              <a:rPr lang="en-US" i="1" smtClean="0"/>
              <a:t>F</a:t>
            </a:r>
            <a:r>
              <a:rPr lang="en-US" i="1" baseline="-25000" smtClean="0"/>
              <a:t>F </a:t>
            </a:r>
            <a:r>
              <a:rPr lang="en-US" i="1" smtClean="0"/>
              <a:t> = </a:t>
            </a:r>
            <a:r>
              <a:rPr lang="el-GR" i="1" smtClean="0"/>
              <a:t>μ</a:t>
            </a:r>
            <a:r>
              <a:rPr lang="en-US" i="1" smtClean="0"/>
              <a:t> x N</a:t>
            </a:r>
          </a:p>
          <a:p>
            <a:pPr marL="0" indent="0">
              <a:buFont typeface="Arial" charset="0"/>
              <a:buNone/>
            </a:pPr>
            <a:r>
              <a:rPr lang="en-US" i="1" smtClean="0"/>
              <a:t>N = mg</a:t>
            </a:r>
          </a:p>
          <a:p>
            <a:pPr marL="0" indent="0">
              <a:buFont typeface="Arial" charset="0"/>
              <a:buNone/>
            </a:pPr>
            <a:r>
              <a:rPr lang="en-US" i="1" smtClean="0"/>
              <a:t>F</a:t>
            </a:r>
            <a:r>
              <a:rPr lang="en-US" i="1" baseline="-25000" smtClean="0"/>
              <a:t>F </a:t>
            </a:r>
            <a:r>
              <a:rPr lang="en-US" i="1" smtClean="0"/>
              <a:t> = </a:t>
            </a:r>
            <a:r>
              <a:rPr lang="el-GR" i="1" smtClean="0"/>
              <a:t>μ</a:t>
            </a:r>
            <a:r>
              <a:rPr lang="en-US" i="1" smtClean="0"/>
              <a:t> x mg</a:t>
            </a:r>
          </a:p>
          <a:p>
            <a:pPr marL="0" indent="0">
              <a:buFont typeface="Arial" charset="0"/>
              <a:buNone/>
            </a:pPr>
            <a:r>
              <a:rPr lang="en-US" i="1" smtClean="0"/>
              <a:t>W = F • d = F cos(0) x d =</a:t>
            </a:r>
            <a:r>
              <a:rPr lang="el-GR" i="1" smtClean="0"/>
              <a:t> μ</a:t>
            </a:r>
            <a:r>
              <a:rPr lang="en-US" i="1" smtClean="0"/>
              <a:t> x mg x d = </a:t>
            </a:r>
          </a:p>
          <a:p>
            <a:pPr marL="0" indent="0">
              <a:buFont typeface="Arial" charset="0"/>
              <a:buNone/>
            </a:pPr>
            <a:r>
              <a:rPr lang="en-US" i="1" smtClean="0"/>
              <a:t>W = .15 x 50 x 9.8 x 7.5 = </a:t>
            </a:r>
            <a:r>
              <a:rPr lang="en-US" b="1" smtClean="0"/>
              <a:t>551.25J</a:t>
            </a:r>
          </a:p>
          <a:p>
            <a:pPr marL="0" indent="0">
              <a:buFont typeface="Arial" charset="0"/>
              <a:buNone/>
            </a:pPr>
            <a:endParaRPr lang="en-US" i="1" smtClean="0"/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Static friction is the friction of a stationary object.  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Kinetic friction is the friction on a moving object. 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 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The equation for friction remains the same except for the coefficient of friction. </a:t>
            </a:r>
          </a:p>
          <a:p>
            <a:pPr marL="0" indent="0">
              <a:buFont typeface="Arial" charset="0"/>
              <a:buNone/>
            </a:pPr>
            <a:r>
              <a:rPr lang="el-GR" smtClean="0"/>
              <a:t>μ</a:t>
            </a:r>
            <a:r>
              <a:rPr lang="en-US" i="1" baseline="-25000" smtClean="0"/>
              <a:t>s</a:t>
            </a:r>
            <a:r>
              <a:rPr lang="en-US" smtClean="0"/>
              <a:t> : coefficient of static friction</a:t>
            </a:r>
          </a:p>
          <a:p>
            <a:pPr marL="0" indent="0">
              <a:buFont typeface="Arial" charset="0"/>
              <a:buNone/>
            </a:pPr>
            <a:r>
              <a:rPr lang="el-GR" smtClean="0"/>
              <a:t>μ</a:t>
            </a:r>
            <a:r>
              <a:rPr lang="en-US" i="1" baseline="-25000" smtClean="0"/>
              <a:t>k</a:t>
            </a:r>
            <a:r>
              <a:rPr lang="en-US" smtClean="0"/>
              <a:t> : coefficient of kinetic friction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endParaRPr lang="en-US" smtClean="0"/>
          </a:p>
        </p:txBody>
      </p:sp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Main Categories of Friction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8958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A Honda Civic(1100 kg) accelerates from 0 to 60 in 7.2 seconds. 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r>
              <a:rPr lang="en-US" smtClean="0"/>
              <a:t>A McLaren F1 (same mass) accelerates from 0 to 60 in 2.6 seconds. 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r>
              <a:rPr lang="en-US" smtClean="0"/>
              <a:t>Which engine does more work?</a:t>
            </a:r>
          </a:p>
        </p:txBody>
      </p:sp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</a:t>
            </a:r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00513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066800"/>
            <a:ext cx="25844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8958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Using energy conservation we know that the work done by the engine is the same in both cases: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E</a:t>
            </a:r>
            <a:r>
              <a:rPr lang="en-US" i="1" baseline="-25000" smtClean="0"/>
              <a:t>0 </a:t>
            </a:r>
            <a:r>
              <a:rPr lang="en-US" smtClean="0"/>
              <a:t>+ W = E</a:t>
            </a:r>
            <a:r>
              <a:rPr lang="en-US" i="1" baseline="-25000" smtClean="0"/>
              <a:t>f</a:t>
            </a:r>
            <a:endParaRPr lang="en-US" smtClean="0"/>
          </a:p>
          <a:p>
            <a:pPr marL="0" indent="0">
              <a:buFont typeface="Arial" charset="0"/>
              <a:buNone/>
            </a:pPr>
            <a:r>
              <a:rPr lang="en-US" smtClean="0"/>
              <a:t>0 + W = ½ m</a:t>
            </a:r>
            <a:r>
              <a:rPr lang="en-US" i="1" baseline="-25000" smtClean="0"/>
              <a:t>1</a:t>
            </a:r>
            <a:r>
              <a:rPr lang="en-US" i="1" smtClean="0"/>
              <a:t> </a:t>
            </a:r>
            <a:r>
              <a:rPr lang="en-US" smtClean="0"/>
              <a:t>x 60</a:t>
            </a:r>
            <a:r>
              <a:rPr lang="en-US" i="1" baseline="30000" smtClean="0"/>
              <a:t>2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0 + W = ½ m</a:t>
            </a:r>
            <a:r>
              <a:rPr lang="en-US" i="1" baseline="-25000" smtClean="0"/>
              <a:t>2 </a:t>
            </a:r>
            <a:r>
              <a:rPr lang="en-US" smtClean="0"/>
              <a:t>x 60</a:t>
            </a:r>
            <a:r>
              <a:rPr lang="en-US" i="1" baseline="30000" smtClean="0"/>
              <a:t>2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m</a:t>
            </a:r>
            <a:r>
              <a:rPr lang="en-US" i="1" baseline="-25000" smtClean="0"/>
              <a:t>1</a:t>
            </a:r>
            <a:r>
              <a:rPr lang="en-US" smtClean="0"/>
              <a:t> = m</a:t>
            </a:r>
            <a:r>
              <a:rPr lang="en-US" i="1" baseline="-25000" smtClean="0"/>
              <a:t>2 </a:t>
            </a:r>
            <a:r>
              <a:rPr lang="en-US" smtClean="0"/>
              <a:t>= 1100 kg</a:t>
            </a:r>
          </a:p>
        </p:txBody>
      </p:sp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</a:t>
            </a:r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005138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066800"/>
            <a:ext cx="25844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3551237"/>
            <a:ext cx="8229600" cy="33067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What is the work if:</a:t>
            </a:r>
          </a:p>
          <a:p>
            <a:pPr eaLnBrk="1" hangingPunct="1"/>
            <a:r>
              <a:rPr lang="en-US" dirty="0" smtClean="0"/>
              <a:t>The force on the box is 10 </a:t>
            </a:r>
            <a:r>
              <a:rPr lang="en-US" dirty="0" err="1" smtClean="0"/>
              <a:t>Newtons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The distance pushed is 5 meters</a:t>
            </a: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 = </a:t>
            </a:r>
            <a:r>
              <a:rPr lang="en-US" dirty="0" err="1" smtClean="0"/>
              <a:t>F•d</a:t>
            </a:r>
            <a:endParaRPr lang="en-US" dirty="0" smtClean="0"/>
          </a:p>
        </p:txBody>
      </p:sp>
      <p:pic>
        <p:nvPicPr>
          <p:cNvPr id="10244" name="Picture 3" descr="C:\Users\Sebastian\Desktop\wost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064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i="1" smtClean="0"/>
              <a:t>E0 + Work = Ef</a:t>
            </a:r>
          </a:p>
          <a:p>
            <a:pPr marL="0" indent="0">
              <a:buFont typeface="Arial" charset="0"/>
              <a:buNone/>
            </a:pPr>
            <a:r>
              <a:rPr lang="en-US" i="1" smtClean="0"/>
              <a:t>0 + W= ½ mv</a:t>
            </a:r>
            <a:r>
              <a:rPr lang="en-US" i="1" baseline="-25000" smtClean="0"/>
              <a:t>f</a:t>
            </a:r>
            <a:r>
              <a:rPr lang="en-US" i="1" baseline="30000" smtClean="0"/>
              <a:t>2 </a:t>
            </a:r>
            <a:r>
              <a:rPr lang="en-US" i="1" smtClean="0"/>
              <a:t>= ½ x 1100 x 26.8</a:t>
            </a:r>
            <a:r>
              <a:rPr lang="en-US" i="1" baseline="30000" smtClean="0"/>
              <a:t>2 </a:t>
            </a:r>
            <a:r>
              <a:rPr lang="en-US" i="1" smtClean="0"/>
              <a:t>= 15800 J</a:t>
            </a:r>
            <a:endParaRPr lang="en-US" smtClean="0"/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r>
              <a:rPr lang="en-US" smtClean="0"/>
              <a:t>So what’s the difference between the two cars?  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Why would anyone pay for a McLaren F1? 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</p:txBody>
      </p:sp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So what’s the difference between the two cars?  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Why would anyone pay for a McLaren F1? 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r>
              <a:rPr lang="en-US" smtClean="0"/>
              <a:t>The Mclaren F1 is more fun to drive because it’s more powerful.  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r>
              <a:rPr lang="en-US" smtClean="0"/>
              <a:t>What is the formula for power?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endParaRPr lang="en-US" smtClean="0"/>
          </a:p>
        </p:txBody>
      </p:sp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A Honda Civic (1100 kg) accelerates from 0 to 60 in 7.2 seconds. 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A McLaren F1 (same mass) accelerates from 0 to 60 in 2.6 seconds. 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r>
              <a:rPr lang="en-US" smtClean="0"/>
              <a:t>What is the power of Honda Civic?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What is the power of McLaren F1?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</p:txBody>
      </p:sp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 = Work/Time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A Honda Civic (1100 kg) accelerates from 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0 to 60 mph in 7.2 seconds. </a:t>
            </a:r>
          </a:p>
          <a:p>
            <a:pPr marL="0" indent="0">
              <a:buFont typeface="Arial" charset="0"/>
              <a:buNone/>
            </a:pPr>
            <a:r>
              <a:rPr lang="en-US" i="1" smtClean="0"/>
              <a:t>P = W / t                    v</a:t>
            </a:r>
            <a:r>
              <a:rPr lang="en-US" i="1" baseline="-25000" smtClean="0"/>
              <a:t>f</a:t>
            </a:r>
            <a:r>
              <a:rPr lang="en-US" i="1" smtClean="0"/>
              <a:t> = 60mph = 26.8 m/s</a:t>
            </a:r>
          </a:p>
          <a:p>
            <a:pPr marL="0" indent="0">
              <a:buFont typeface="Arial" charset="0"/>
              <a:buNone/>
            </a:pPr>
            <a:r>
              <a:rPr lang="en-US" i="1" smtClean="0"/>
              <a:t>P = 15800 J / 7.2s = 2194 J/s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A McLaren F1 (same mass) accelerates from 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0 to 60mph in 2.6 seconds. </a:t>
            </a:r>
          </a:p>
          <a:p>
            <a:pPr marL="0" indent="0">
              <a:buFont typeface="Arial" charset="0"/>
              <a:buNone/>
            </a:pPr>
            <a:r>
              <a:rPr lang="en-US" i="1" smtClean="0"/>
              <a:t>P = 15800 J / 2.6s = 6077 J/s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</p:txBody>
      </p:sp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 = Work/Time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There is a special name for Joules/second: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Watts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Power = W/t = 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Joules/second = Watts</a:t>
            </a:r>
          </a:p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r>
              <a:rPr lang="en-US" smtClean="0"/>
              <a:t>Think of a 60 Watt light bulb.  It uses 60 Joules every second.  </a:t>
            </a:r>
          </a:p>
        </p:txBody>
      </p:sp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So far we’ve talked about </a:t>
            </a:r>
          </a:p>
          <a:p>
            <a:pPr>
              <a:buFontTx/>
              <a:buChar char="-"/>
            </a:pPr>
            <a:r>
              <a:rPr lang="en-US" smtClean="0"/>
              <a:t>Work</a:t>
            </a:r>
          </a:p>
          <a:p>
            <a:pPr>
              <a:buFontTx/>
              <a:buChar char="-"/>
            </a:pPr>
            <a:r>
              <a:rPr lang="en-US" smtClean="0"/>
              <a:t>Linear kinetic energy</a:t>
            </a:r>
          </a:p>
          <a:p>
            <a:pPr>
              <a:buFontTx/>
              <a:buChar char="-"/>
            </a:pPr>
            <a:r>
              <a:rPr lang="en-US" smtClean="0"/>
              <a:t>Gravitational potential </a:t>
            </a:r>
          </a:p>
          <a:p>
            <a:pPr>
              <a:buFontTx/>
              <a:buChar char="-"/>
            </a:pPr>
            <a:r>
              <a:rPr lang="en-US" smtClean="0"/>
              <a:t>Heat (Energy lost to friction)</a:t>
            </a:r>
          </a:p>
          <a:p>
            <a:pPr>
              <a:buFontTx/>
              <a:buChar char="-"/>
            </a:pPr>
            <a:r>
              <a:rPr lang="en-US" smtClean="0"/>
              <a:t>Conservation of Energy (and input of work)</a:t>
            </a:r>
          </a:p>
          <a:p>
            <a:pPr>
              <a:buFontTx/>
              <a:buChar char="-"/>
            </a:pPr>
            <a:r>
              <a:rPr lang="en-US" smtClean="0"/>
              <a:t>Power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Wrapping up Energy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mtClean="0"/>
              <a:t>Kinetic Energy</a:t>
            </a:r>
          </a:p>
          <a:p>
            <a:pPr>
              <a:spcBef>
                <a:spcPct val="0"/>
              </a:spcBef>
            </a:pPr>
            <a:r>
              <a:rPr lang="en-US" smtClean="0"/>
              <a:t>Rotational Kinetic Energy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mtClean="0"/>
              <a:t>Potential Energy</a:t>
            </a:r>
          </a:p>
          <a:p>
            <a:pPr>
              <a:spcBef>
                <a:spcPct val="0"/>
              </a:spcBef>
            </a:pPr>
            <a:r>
              <a:rPr lang="en-US" smtClean="0"/>
              <a:t>Elastic (springs)</a:t>
            </a:r>
          </a:p>
          <a:p>
            <a:pPr>
              <a:spcBef>
                <a:spcPct val="0"/>
              </a:spcBef>
            </a:pPr>
            <a:r>
              <a:rPr lang="en-US" smtClean="0"/>
              <a:t>Chemical (batteries) </a:t>
            </a:r>
          </a:p>
          <a:p>
            <a:pPr>
              <a:spcBef>
                <a:spcPct val="0"/>
              </a:spcBef>
            </a:pPr>
            <a:r>
              <a:rPr lang="en-US" smtClean="0"/>
              <a:t>Electrical (capacitors)</a:t>
            </a:r>
          </a:p>
          <a:p>
            <a:pPr>
              <a:spcBef>
                <a:spcPct val="0"/>
              </a:spcBef>
            </a:pPr>
            <a:r>
              <a:rPr lang="en-US" smtClean="0"/>
              <a:t>Nuclear (fission, fusion)</a:t>
            </a:r>
          </a:p>
          <a:p>
            <a:pPr>
              <a:spcBef>
                <a:spcPct val="0"/>
              </a:spcBef>
            </a:pPr>
            <a:r>
              <a:rPr lang="en-US" smtClean="0"/>
              <a:t>Light</a:t>
            </a:r>
          </a:p>
          <a:p>
            <a:pPr>
              <a:spcBef>
                <a:spcPct val="0"/>
              </a:spcBef>
            </a:pPr>
            <a:r>
              <a:rPr lang="en-US" smtClean="0"/>
              <a:t>Heat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Types of Energy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mtClean="0"/>
              <a:t>Kinetic Energy</a:t>
            </a:r>
          </a:p>
          <a:p>
            <a:pPr>
              <a:spcBef>
                <a:spcPct val="0"/>
              </a:spcBef>
            </a:pPr>
            <a:r>
              <a:rPr lang="en-US" smtClean="0"/>
              <a:t>Rotational Kinetic Energy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mtClean="0"/>
              <a:t>Potential Energy</a:t>
            </a:r>
          </a:p>
          <a:p>
            <a:pPr>
              <a:spcBef>
                <a:spcPct val="0"/>
              </a:spcBef>
            </a:pPr>
            <a:r>
              <a:rPr lang="en-US" b="1" smtClean="0"/>
              <a:t>Springs (now)</a:t>
            </a:r>
          </a:p>
          <a:p>
            <a:pPr>
              <a:spcBef>
                <a:spcPct val="0"/>
              </a:spcBef>
            </a:pPr>
            <a:r>
              <a:rPr lang="en-US" smtClean="0"/>
              <a:t>Chemical (batteries) </a:t>
            </a:r>
          </a:p>
          <a:p>
            <a:pPr>
              <a:spcBef>
                <a:spcPct val="0"/>
              </a:spcBef>
            </a:pPr>
            <a:r>
              <a:rPr lang="en-US" b="1" smtClean="0"/>
              <a:t>Electrical (capacitors)</a:t>
            </a:r>
          </a:p>
          <a:p>
            <a:pPr>
              <a:spcBef>
                <a:spcPct val="0"/>
              </a:spcBef>
            </a:pPr>
            <a:r>
              <a:rPr lang="en-US" b="1" smtClean="0"/>
              <a:t>Nuclear (fission, fusion)</a:t>
            </a:r>
          </a:p>
          <a:p>
            <a:pPr>
              <a:spcBef>
                <a:spcPct val="0"/>
              </a:spcBef>
            </a:pPr>
            <a:r>
              <a:rPr lang="en-US" b="1" smtClean="0"/>
              <a:t>Light</a:t>
            </a:r>
          </a:p>
          <a:p>
            <a:pPr>
              <a:spcBef>
                <a:spcPct val="0"/>
              </a:spcBef>
            </a:pPr>
            <a:r>
              <a:rPr lang="en-US" smtClean="0"/>
              <a:t>Heat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 will be covering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Springs pull harder the further you stretch them.   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The force due to a spring is F = -kx</a:t>
            </a:r>
          </a:p>
          <a:p>
            <a:pPr marL="0" indent="0">
              <a:buFont typeface="Arial" charset="0"/>
              <a:buNone/>
            </a:pPr>
            <a:r>
              <a:rPr lang="en-US" sz="2000" smtClean="0"/>
              <a:t>Where k is the spring constant and x is the distance from equilibrium that the spring is stretched or compressed.  </a:t>
            </a:r>
          </a:p>
          <a:p>
            <a:pPr marL="0" indent="0">
              <a:buFont typeface="Arial" charset="0"/>
              <a:buNone/>
            </a:pPr>
            <a:r>
              <a:rPr lang="en-US" sz="2000" smtClean="0"/>
              <a:t>F = -kx is known as Hooke’s law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Example: What is the force applied by a spring with spring constant 10 N/m when it is stretched 30cm?</a:t>
            </a:r>
          </a:p>
          <a:p>
            <a:pPr marL="0" indent="0">
              <a:buFont typeface="Arial" charset="0"/>
              <a:buNone/>
            </a:pPr>
            <a:r>
              <a:rPr lang="en-US" i="1" smtClean="0"/>
              <a:t>F = - kx = -10 x .3 = -3 N</a:t>
            </a:r>
          </a:p>
        </p:txBody>
      </p:sp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to Springs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447800"/>
            <a:ext cx="6096000" cy="2581275"/>
          </a:xfrm>
          <a:noFill/>
        </p:spPr>
      </p:pic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4996" name="TextBox 4"/>
          <p:cNvSpPr txBox="1">
            <a:spLocks noChangeArrowheads="1"/>
          </p:cNvSpPr>
          <p:nvPr/>
        </p:nvSpPr>
        <p:spPr bwMode="auto">
          <a:xfrm>
            <a:off x="914400" y="4267200"/>
            <a:ext cx="701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What is the force of the spring on the box?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3551237"/>
            <a:ext cx="8229600" cy="33067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What is the work if:</a:t>
            </a:r>
          </a:p>
          <a:p>
            <a:pPr eaLnBrk="1" hangingPunct="1"/>
            <a:r>
              <a:rPr lang="en-US" dirty="0" smtClean="0"/>
              <a:t>The force on the box is 10 </a:t>
            </a:r>
            <a:r>
              <a:rPr lang="en-US" dirty="0" err="1" smtClean="0"/>
              <a:t>Newtons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The distance pushed is 5 meters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W = </a:t>
            </a:r>
            <a:r>
              <a:rPr lang="en-US" dirty="0" err="1" smtClean="0"/>
              <a:t>F</a:t>
            </a:r>
            <a:r>
              <a:rPr lang="en-US" sz="1600" dirty="0" err="1" smtClean="0"/>
              <a:t>x</a:t>
            </a:r>
            <a:r>
              <a:rPr lang="en-US" dirty="0" smtClean="0"/>
              <a:t> x </a:t>
            </a:r>
            <a:r>
              <a:rPr lang="en-US" dirty="0" err="1" smtClean="0"/>
              <a:t>d</a:t>
            </a:r>
            <a:r>
              <a:rPr lang="en-US" sz="1600" dirty="0" err="1" smtClean="0"/>
              <a:t>x</a:t>
            </a:r>
            <a:endParaRPr lang="en-US" sz="1600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 W = 10 x 5 = 50 J</a:t>
            </a: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 = </a:t>
            </a:r>
            <a:r>
              <a:rPr lang="en-US" dirty="0" err="1" smtClean="0"/>
              <a:t>F•d</a:t>
            </a:r>
            <a:endParaRPr lang="en-US" dirty="0" smtClean="0"/>
          </a:p>
        </p:txBody>
      </p:sp>
      <p:pic>
        <p:nvPicPr>
          <p:cNvPr id="11268" name="Picture 3" descr="C:\Users\Sebastian\Desktop\wost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064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The energy stored up in a spring is the integral of F over distance.  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You may take as given that the potential energy stored in a spring is ½ kx</a:t>
            </a:r>
            <a:r>
              <a:rPr lang="en-US" i="1" baseline="30000" smtClean="0"/>
              <a:t>2</a:t>
            </a:r>
            <a:r>
              <a:rPr lang="en-US" i="1" smtClean="0"/>
              <a:t> </a:t>
            </a:r>
          </a:p>
          <a:p>
            <a:pPr marL="0" indent="0">
              <a:buFont typeface="Arial" charset="0"/>
              <a:buNone/>
            </a:pPr>
            <a:r>
              <a:rPr lang="en-US" i="1" smtClean="0"/>
              <a:t>Example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A box (5kg) on a frictionless table compresses a  spring (k = 20N/m) a distance of 20cm.  After the spring is released, what is the velocity of the box?</a:t>
            </a:r>
          </a:p>
        </p:txBody>
      </p:sp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to Springs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A box (5kg) on a frictionless table compresses a  spring (k = 20N/m) a distance of 30cm.  After the spring is released, what is the velocity of the box?</a:t>
            </a:r>
            <a:br>
              <a:rPr lang="en-US" smtClean="0"/>
            </a:br>
            <a:r>
              <a:rPr lang="en-US" smtClean="0"/>
              <a:t>Pe + Ke = Pe + Ke</a:t>
            </a:r>
          </a:p>
          <a:p>
            <a:pPr>
              <a:buFont typeface="Arial" charset="0"/>
              <a:buNone/>
            </a:pPr>
            <a:r>
              <a:rPr lang="en-US" smtClean="0"/>
              <a:t>½ kx</a:t>
            </a:r>
            <a:r>
              <a:rPr lang="en-US" i="1" baseline="30000" smtClean="0"/>
              <a:t>2</a:t>
            </a:r>
            <a:r>
              <a:rPr lang="en-US" smtClean="0"/>
              <a:t> = ½ mv</a:t>
            </a:r>
            <a:r>
              <a:rPr lang="en-US" i="1" baseline="30000" smtClean="0"/>
              <a:t>2</a:t>
            </a:r>
          </a:p>
          <a:p>
            <a:pPr>
              <a:buFont typeface="Arial" charset="0"/>
              <a:buNone/>
            </a:pPr>
            <a:r>
              <a:rPr lang="en-US" smtClean="0"/>
              <a:t>½ x 20 x .3</a:t>
            </a:r>
            <a:r>
              <a:rPr lang="en-US" i="1" baseline="30000" smtClean="0"/>
              <a:t>2</a:t>
            </a:r>
            <a:r>
              <a:rPr lang="en-US" smtClean="0"/>
              <a:t> = ½ x 5 x v</a:t>
            </a:r>
            <a:r>
              <a:rPr lang="en-US" i="1" baseline="30000" smtClean="0"/>
              <a:t>2</a:t>
            </a:r>
          </a:p>
          <a:p>
            <a:pPr>
              <a:buFont typeface="Arial" charset="0"/>
              <a:buNone/>
            </a:pPr>
            <a:r>
              <a:rPr lang="en-US" smtClean="0"/>
              <a:t>v = .6 m/s</a:t>
            </a:r>
            <a:endParaRPr lang="en-US" i="1" baseline="30000" smtClean="0"/>
          </a:p>
          <a:p>
            <a:pPr>
              <a:buFont typeface="Arial" charset="0"/>
              <a:buNone/>
            </a:pPr>
            <a:endParaRPr lang="en-US" i="1" baseline="30000" smtClean="0"/>
          </a:p>
        </p:txBody>
      </p:sp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Spring Example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Trampoline: </a:t>
            </a:r>
          </a:p>
          <a:p>
            <a:pPr lvl="1"/>
            <a:r>
              <a:rPr lang="en-US" smtClean="0"/>
              <a:t>I have 3 feet of room under my trampoline.</a:t>
            </a:r>
          </a:p>
          <a:p>
            <a:pPr lvl="1"/>
            <a:r>
              <a:rPr lang="en-US" smtClean="0"/>
              <a:t>The trampoline has an equivalent spring constant of 2000N/m</a:t>
            </a:r>
          </a:p>
          <a:p>
            <a:pPr lvl="1"/>
            <a:r>
              <a:rPr lang="en-US" smtClean="0"/>
              <a:t>How high can I jump on my trampoline before I have to worry about hitting the ground underneath?</a:t>
            </a:r>
          </a:p>
          <a:p>
            <a:pPr lvl="1"/>
            <a:r>
              <a:rPr lang="en-US" smtClean="0"/>
              <a:t>How high can my heavier friend (70kg) jump?</a:t>
            </a:r>
          </a:p>
          <a:p>
            <a:endParaRPr lang="en-US" smtClean="0"/>
          </a:p>
        </p:txBody>
      </p:sp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Board Example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0"/>
            <a:ext cx="6516688" cy="2714625"/>
          </a:xfrm>
        </p:spPr>
      </p:pic>
      <p:sp>
        <p:nvSpPr>
          <p:cNvPr id="89091" name="TextBox 4"/>
          <p:cNvSpPr txBox="1">
            <a:spLocks noChangeArrowheads="1"/>
          </p:cNvSpPr>
          <p:nvPr/>
        </p:nvSpPr>
        <p:spPr bwMode="auto">
          <a:xfrm>
            <a:off x="762000" y="2667000"/>
            <a:ext cx="80772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How far does the ball go?</a:t>
            </a:r>
          </a:p>
          <a:p>
            <a:r>
              <a:rPr lang="en-US" sz="3200"/>
              <a:t>What is it’s velocity when it hits the ground?</a:t>
            </a:r>
          </a:p>
          <a:p>
            <a:endParaRPr lang="en-US" sz="3200"/>
          </a:p>
          <a:p>
            <a:endParaRPr lang="en-US" sz="3200"/>
          </a:p>
          <a:p>
            <a:r>
              <a:rPr lang="en-US" sz="3200"/>
              <a:t>I’ve almost always given numbers, but I don’t have to!  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0"/>
            <a:ext cx="6516688" cy="2714625"/>
          </a:xfrm>
        </p:spPr>
      </p:pic>
      <p:sp>
        <p:nvSpPr>
          <p:cNvPr id="90115" name="TextBox 4"/>
          <p:cNvSpPr txBox="1">
            <a:spLocks noChangeArrowheads="1"/>
          </p:cNvSpPr>
          <p:nvPr/>
        </p:nvSpPr>
        <p:spPr bwMode="auto">
          <a:xfrm>
            <a:off x="762000" y="2667000"/>
            <a:ext cx="8077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Just use your equations exactly the same way you would normally, leaving the variables in place of numbers.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22860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800" dirty="0" smtClean="0"/>
              <a:t>A pencil is moved from point A to point B along a curved path.   The work done by the gravitational force on the pencil depends on which of the following: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00400"/>
            <a:ext cx="41052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57600" y="2133600"/>
            <a:ext cx="5486400" cy="3800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Tx/>
              <a:buAutoNum type="alphaUcParenBoth"/>
              <a:defRPr/>
            </a:pPr>
            <a:r>
              <a:rPr lang="en-US" sz="2400" dirty="0"/>
              <a:t>the velocity of the object as it moves between A and B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/>
              <a:t>(B) the positions of points A and B    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/>
              <a:t>(C) the path taken between A and B   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/>
              <a:t>(D) both the positions of A and B and the path taken between them               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/>
              <a:t>(E) the nature of the external force that moves the object from A to B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	A stone is dropped from the edge of a cliff. Which of the following graphs best represents the stone's kinetic energy KE as a function of time t?</a:t>
            </a:r>
          </a:p>
          <a:p>
            <a:pPr>
              <a:buFont typeface="Arial" charset="0"/>
              <a:buNone/>
            </a:pPr>
            <a:r>
              <a:rPr lang="en-US" smtClean="0"/>
              <a:t>(A)		           (B) 		            (C) </a:t>
            </a:r>
          </a:p>
          <a:p>
            <a:pPr>
              <a:buFont typeface="Arial" charset="0"/>
              <a:buNone/>
            </a:pPr>
            <a:r>
              <a:rPr lang="en-US" smtClean="0"/>
              <a:t> 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(D)              		  (E) </a:t>
            </a:r>
          </a:p>
          <a:p>
            <a:endParaRPr lang="en-US" smtClean="0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819400"/>
            <a:ext cx="2133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743200"/>
            <a:ext cx="198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819400"/>
            <a:ext cx="1752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495800"/>
            <a:ext cx="198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457200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3600" smtClean="0"/>
              <a:t> A man lifts a mass m at constant speed to a height h in time t. How much work is done by the weight lifter?      </a:t>
            </a:r>
          </a:p>
          <a:p>
            <a:pPr>
              <a:buFont typeface="Arial" charset="0"/>
              <a:buNone/>
            </a:pPr>
            <a:r>
              <a:rPr lang="en-US" sz="3600" smtClean="0"/>
              <a:t> (A) mgt        (B) zero        (C) mgh       </a:t>
            </a:r>
          </a:p>
          <a:p>
            <a:pPr>
              <a:buFont typeface="Arial" charset="0"/>
              <a:buNone/>
            </a:pPr>
            <a:r>
              <a:rPr lang="en-US" sz="3600" smtClean="0"/>
              <a:t> (D) mgh/t        (E) cannot be determined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smtClean="0"/>
              <a:t>A small cube moves at a constant velocity v = 8.5 m/s on the smooth horizontal floor until it reaches the bottom of an inclined plane at θ = 37  ̊above the horizontal. The cube slides up the inclined plane and covers a distance L = 2 m before leaving the incline.</a:t>
            </a:r>
          </a:p>
          <a:p>
            <a:pPr lvl="1">
              <a:buFont typeface="Arial" charset="0"/>
              <a:buNone/>
            </a:pPr>
            <a:r>
              <a:rPr lang="en-US" sz="2400" smtClean="0"/>
              <a:t>a) Calculate the velocity of the cube at the end of the inclined plane.</a:t>
            </a:r>
          </a:p>
          <a:p>
            <a:pPr lvl="1">
              <a:buFont typeface="Arial" charset="0"/>
              <a:buNone/>
            </a:pPr>
            <a:r>
              <a:rPr lang="en-US" sz="2400" smtClean="0"/>
              <a:t>b) Find the distance from the base of the inclined plane where the cube hits the floor.</a:t>
            </a:r>
          </a:p>
          <a:p>
            <a:pPr lvl="1">
              <a:buFont typeface="Arial" charset="0"/>
              <a:buNone/>
            </a:pPr>
            <a:r>
              <a:rPr lang="en-US" sz="2400" smtClean="0"/>
              <a:t>c) If the friction is not ignored, how would it change the answers to (a) and (b)?</a:t>
            </a: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81000"/>
            <a:ext cx="3848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382963"/>
          </a:xfrm>
        </p:spPr>
        <p:txBody>
          <a:bodyPr/>
          <a:lstStyle/>
          <a:p>
            <a:pPr eaLnBrk="1" hangingPunct="1"/>
            <a:r>
              <a:rPr lang="en-US" dirty="0" smtClean="0"/>
              <a:t>W = </a:t>
            </a:r>
            <a:r>
              <a:rPr lang="en-US" dirty="0" err="1" smtClean="0"/>
              <a:t>F</a:t>
            </a:r>
            <a:r>
              <a:rPr lang="en-US" sz="1600" dirty="0" err="1" smtClean="0"/>
              <a:t>x</a:t>
            </a:r>
            <a:r>
              <a:rPr lang="en-US" dirty="0" smtClean="0"/>
              <a:t> x </a:t>
            </a:r>
            <a:r>
              <a:rPr lang="en-US" dirty="0" err="1" smtClean="0"/>
              <a:t>d</a:t>
            </a:r>
            <a:r>
              <a:rPr lang="en-US" sz="1600" dirty="0" err="1" smtClean="0"/>
              <a:t>x</a:t>
            </a:r>
            <a:r>
              <a:rPr lang="en-US" sz="1600" dirty="0" smtClean="0"/>
              <a:t> </a:t>
            </a:r>
            <a:r>
              <a:rPr lang="en-US" dirty="0" smtClean="0"/>
              <a:t>= F x </a:t>
            </a:r>
            <a:r>
              <a:rPr lang="en-US" dirty="0" err="1" smtClean="0"/>
              <a:t>cos</a:t>
            </a:r>
            <a:r>
              <a:rPr lang="el-GR" dirty="0" smtClean="0"/>
              <a:t>θ</a:t>
            </a:r>
            <a:r>
              <a:rPr lang="en-US" dirty="0" smtClean="0"/>
              <a:t> x d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What is the work if:</a:t>
            </a:r>
          </a:p>
          <a:p>
            <a:pPr eaLnBrk="1" hangingPunct="1"/>
            <a:r>
              <a:rPr lang="en-US" dirty="0" smtClean="0"/>
              <a:t>The force on the box is 8 </a:t>
            </a:r>
            <a:r>
              <a:rPr lang="en-US" dirty="0" err="1" smtClean="0"/>
              <a:t>Newtons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The distance pushed is 2 meters</a:t>
            </a:r>
          </a:p>
          <a:p>
            <a:pPr eaLnBrk="1" hangingPunct="1"/>
            <a:r>
              <a:rPr lang="en-US" dirty="0" smtClean="0"/>
              <a:t>The angle is 30 degrees</a:t>
            </a:r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Work = F x </a:t>
            </a:r>
            <a:r>
              <a:rPr lang="en-US" dirty="0" err="1" smtClean="0"/>
              <a:t>cos</a:t>
            </a:r>
            <a:r>
              <a:rPr lang="el-GR" dirty="0" smtClean="0"/>
              <a:t>θ</a:t>
            </a:r>
            <a:r>
              <a:rPr lang="en-US" dirty="0" smtClean="0"/>
              <a:t> x d</a:t>
            </a:r>
          </a:p>
        </p:txBody>
      </p:sp>
      <p:pic>
        <p:nvPicPr>
          <p:cNvPr id="12292" name="Picture 2" descr="C:\Users\Sebastian\Desktop\wor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140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3142</TotalTime>
  <Words>3826</Words>
  <Application>Microsoft Office PowerPoint</Application>
  <PresentationFormat>On-screen Show (4:3)</PresentationFormat>
  <Paragraphs>492</Paragraphs>
  <Slides>88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Concourse</vt:lpstr>
      <vt:lpstr>Work, Energy and Power</vt:lpstr>
      <vt:lpstr>This Weeks Plan</vt:lpstr>
      <vt:lpstr>Work</vt:lpstr>
      <vt:lpstr>Work</vt:lpstr>
      <vt:lpstr>Slide 5</vt:lpstr>
      <vt:lpstr>Work: W = F•d</vt:lpstr>
      <vt:lpstr>W = F•d</vt:lpstr>
      <vt:lpstr>W = F•d</vt:lpstr>
      <vt:lpstr>Work = F x cosθ x d</vt:lpstr>
      <vt:lpstr>Work = F x cosθ x d</vt:lpstr>
      <vt:lpstr>Units of Work</vt:lpstr>
      <vt:lpstr>Work is measured in Joules</vt:lpstr>
      <vt:lpstr>Work Homework</vt:lpstr>
      <vt:lpstr>Tuesday Jan. 31</vt:lpstr>
      <vt:lpstr>Work-Energy and Impulse-Momentum</vt:lpstr>
      <vt:lpstr>Work-Energy and Impulse-Momentum</vt:lpstr>
      <vt:lpstr>Slide 17</vt:lpstr>
      <vt:lpstr>Derivation of Kinetic Energy (linear)</vt:lpstr>
      <vt:lpstr>Ke = ½ mv2 </vt:lpstr>
      <vt:lpstr>Ke = ½ mv2 </vt:lpstr>
      <vt:lpstr>Trickier problem</vt:lpstr>
      <vt:lpstr>Slide 22</vt:lpstr>
      <vt:lpstr>Slide 23</vt:lpstr>
      <vt:lpstr>One more problem</vt:lpstr>
      <vt:lpstr>One more problem</vt:lpstr>
      <vt:lpstr>Conceptual Question</vt:lpstr>
      <vt:lpstr>Slide 27</vt:lpstr>
      <vt:lpstr>Potential Energy</vt:lpstr>
      <vt:lpstr>Potential Energy</vt:lpstr>
      <vt:lpstr>Derivation Gravitational Potential Energy  (near Earth’s surface)</vt:lpstr>
      <vt:lpstr>Slide 31</vt:lpstr>
      <vt:lpstr>Slide 32</vt:lpstr>
      <vt:lpstr>Slide 33</vt:lpstr>
      <vt:lpstr>Conservation of Energy</vt:lpstr>
      <vt:lpstr>Parallels between Momentum and Energy</vt:lpstr>
      <vt:lpstr>Example problem</vt:lpstr>
      <vt:lpstr>Slide 37</vt:lpstr>
      <vt:lpstr>Slide 38</vt:lpstr>
      <vt:lpstr>Slide 39</vt:lpstr>
      <vt:lpstr>Slide 40</vt:lpstr>
      <vt:lpstr>Additional Problems</vt:lpstr>
      <vt:lpstr>Additional Problems</vt:lpstr>
      <vt:lpstr>Continuing Energy Conservation</vt:lpstr>
      <vt:lpstr>Slide 44</vt:lpstr>
      <vt:lpstr>Slide 45</vt:lpstr>
      <vt:lpstr>Slide 46</vt:lpstr>
      <vt:lpstr>Slide 47</vt:lpstr>
      <vt:lpstr>Slide 48</vt:lpstr>
      <vt:lpstr>Integrating Topics</vt:lpstr>
      <vt:lpstr>Integrating Topics</vt:lpstr>
      <vt:lpstr>Integrating Topics</vt:lpstr>
      <vt:lpstr>Newton’s Cradle</vt:lpstr>
      <vt:lpstr>Slide 53</vt:lpstr>
      <vt:lpstr>Slide 54</vt:lpstr>
      <vt:lpstr>Review/Practice Week</vt:lpstr>
      <vt:lpstr>Limitations of Energy Conservation</vt:lpstr>
      <vt:lpstr>Slide 57</vt:lpstr>
      <vt:lpstr>Slide 58</vt:lpstr>
      <vt:lpstr>Slide 59</vt:lpstr>
      <vt:lpstr>Slide 60</vt:lpstr>
      <vt:lpstr>Slide 61</vt:lpstr>
      <vt:lpstr>Slide 62</vt:lpstr>
      <vt:lpstr>Introduction to Friction</vt:lpstr>
      <vt:lpstr>Introduction to Friction</vt:lpstr>
      <vt:lpstr>Slide 65</vt:lpstr>
      <vt:lpstr>Slide 66</vt:lpstr>
      <vt:lpstr>Two Main Categories of Friction</vt:lpstr>
      <vt:lpstr>Power</vt:lpstr>
      <vt:lpstr>Power</vt:lpstr>
      <vt:lpstr>Slide 70</vt:lpstr>
      <vt:lpstr>Slide 71</vt:lpstr>
      <vt:lpstr>P = Work/Time</vt:lpstr>
      <vt:lpstr>P = Work/Time</vt:lpstr>
      <vt:lpstr>Slide 74</vt:lpstr>
      <vt:lpstr>Wrapping up Energy</vt:lpstr>
      <vt:lpstr>Other Types of Energy</vt:lpstr>
      <vt:lpstr>We will be covering</vt:lpstr>
      <vt:lpstr>Introduction to Springs</vt:lpstr>
      <vt:lpstr>Slide 79</vt:lpstr>
      <vt:lpstr>Introduction to Springs</vt:lpstr>
      <vt:lpstr>Spring Example</vt:lpstr>
      <vt:lpstr>Board Example</vt:lpstr>
      <vt:lpstr>Slide 83</vt:lpstr>
      <vt:lpstr>Slide 84</vt:lpstr>
      <vt:lpstr>Slide 85</vt:lpstr>
      <vt:lpstr>Slide 86</vt:lpstr>
      <vt:lpstr>Slide 87</vt:lpstr>
      <vt:lpstr>Slide 88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Work, Energy and Power</dc:title>
  <dc:creator>Sebastian</dc:creator>
  <cp:lastModifiedBy>mshull</cp:lastModifiedBy>
  <cp:revision>573</cp:revision>
  <dcterms:created xsi:type="dcterms:W3CDTF">2006-08-16T00:00:00Z</dcterms:created>
  <dcterms:modified xsi:type="dcterms:W3CDTF">2016-01-05T14:52:33Z</dcterms:modified>
</cp:coreProperties>
</file>